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17"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2" autoAdjust="0"/>
    <p:restoredTop sz="94660"/>
  </p:normalViewPr>
  <p:slideViewPr>
    <p:cSldViewPr snapToGrid="0">
      <p:cViewPr varScale="1">
        <p:scale>
          <a:sx n="56" d="100"/>
          <a:sy n="56" d="100"/>
        </p:scale>
        <p:origin x="121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33287-AAC4-4368-82CF-FEAA557FB01D}" type="datetimeFigureOut">
              <a:rPr kumimoji="1" lang="ja-JP" altLang="en-US" smtClean="0"/>
              <a:t>2019/7/14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87034-662D-42E1-A4F6-A0681407988D}" type="slidenum">
              <a:rPr kumimoji="1" lang="ja-JP" altLang="en-US" smtClean="0"/>
              <a:t>‹#›</a:t>
            </a:fld>
            <a:endParaRPr kumimoji="1" lang="ja-JP" altLang="en-US"/>
          </a:p>
        </p:txBody>
      </p:sp>
    </p:spTree>
    <p:extLst>
      <p:ext uri="{BB962C8B-B14F-4D97-AF65-F5344CB8AC3E}">
        <p14:creationId xmlns:p14="http://schemas.microsoft.com/office/powerpoint/2010/main" val="24581860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870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73ED0CC-082F-4160-86E5-0D6041F12778}" type="datetime1">
              <a:rPr lang="en-US" smtClean="0"/>
              <a:t>7/14/2019</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626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55753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15110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827048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771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073ED0CC-082F-4160-86E5-0D6041F12778}" type="datetime1">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547037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073ED0CC-082F-4160-86E5-0D6041F12778}" type="datetime1">
              <a:rPr lang="en-US" smtClean="0"/>
              <a:t>7/14/2019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05728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2239" y="3143250"/>
            <a:ext cx="3288024"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073ED0CC-082F-4160-86E5-0D6041F12778}" type="datetime1">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108075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1438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1298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073ED0CC-082F-4160-86E5-0D6041F12778}" type="datetime1">
              <a:rPr lang="en-US" smtClean="0"/>
              <a:t>7/14/2019</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80682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7/14/2019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60199050"/>
      </p:ext>
    </p:extLst>
  </p:cSld>
  <p:clrMap bg1="dk1" tx1="lt1" bg2="dk2" tx2="lt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073ED0CC-082F-4160-86E5-0D6041F12778}" type="datetime1">
              <a:rPr lang="en-US" smtClean="0"/>
              <a:t>7/14/2019</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9891083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kumimoji="1"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92332C5-419D-4937-9873-13117CF7937B}"/>
              </a:ext>
            </a:extLst>
          </p:cNvPr>
          <p:cNvSpPr>
            <a:spLocks noGrp="1"/>
          </p:cNvSpPr>
          <p:nvPr>
            <p:ph type="ctrTitle"/>
          </p:nvPr>
        </p:nvSpPr>
        <p:spPr>
          <a:xfrm>
            <a:off x="1028019" y="4406537"/>
            <a:ext cx="7080026" cy="1088336"/>
          </a:xfrm>
        </p:spPr>
        <p:txBody>
          <a:bodyPr>
            <a:normAutofit/>
          </a:bodyPr>
          <a:lstStyle/>
          <a:p>
            <a:pPr>
              <a:lnSpc>
                <a:spcPct val="90000"/>
              </a:lnSpc>
            </a:pPr>
            <a:r>
              <a:rPr lang="ja-JP" altLang="en-US" sz="1700" dirty="0"/>
              <a:t>祝 日弁連業務改革シンポ開催＠同志社大学 </a:t>
            </a:r>
            <a:br>
              <a:rPr lang="en-US" altLang="ja-JP" sz="1700" dirty="0"/>
            </a:br>
            <a:r>
              <a:rPr lang="ja-JP" altLang="en-US" sz="1700" dirty="0"/>
              <a:t>その直後の企画（</a:t>
            </a:r>
            <a:r>
              <a:rPr lang="en-US" altLang="ja-JP" sz="1700" dirty="0"/>
              <a:t>9/7 Sat 18:00</a:t>
            </a:r>
            <a:r>
              <a:rPr lang="ja-JP" altLang="en-US" sz="1700" dirty="0"/>
              <a:t>～）</a:t>
            </a:r>
            <a:br>
              <a:rPr lang="en-US" altLang="ja-JP" sz="1700" dirty="0"/>
            </a:br>
            <a:r>
              <a:rPr lang="ja-JP" altLang="en-US" sz="1700" dirty="0"/>
              <a:t>若手弁護士・法科大学院学生向けシンポジウム</a:t>
            </a:r>
            <a:br>
              <a:rPr lang="en-US" altLang="ja-JP" sz="1700" dirty="0"/>
            </a:br>
            <a:r>
              <a:rPr lang="ja-JP" altLang="en-US" sz="1700" dirty="0"/>
              <a:t>「弁護士の国際化の中で勝ち抜くには？」</a:t>
            </a:r>
            <a:endParaRPr kumimoji="1" lang="ja-JP" altLang="en-US" sz="1700" dirty="0"/>
          </a:p>
        </p:txBody>
      </p:sp>
      <p:sp>
        <p:nvSpPr>
          <p:cNvPr id="3" name="字幕 2">
            <a:extLst>
              <a:ext uri="{FF2B5EF4-FFF2-40B4-BE49-F238E27FC236}">
                <a16:creationId xmlns:a16="http://schemas.microsoft.com/office/drawing/2014/main" id="{FB70D882-247E-468F-AC3C-CE14359DCDD7}"/>
              </a:ext>
            </a:extLst>
          </p:cNvPr>
          <p:cNvSpPr>
            <a:spLocks noGrp="1"/>
          </p:cNvSpPr>
          <p:nvPr>
            <p:ph type="subTitle" idx="1"/>
          </p:nvPr>
        </p:nvSpPr>
        <p:spPr>
          <a:xfrm>
            <a:off x="1028019" y="5494872"/>
            <a:ext cx="7080026" cy="621614"/>
          </a:xfrm>
        </p:spPr>
        <p:txBody>
          <a:bodyPr>
            <a:normAutofit/>
          </a:bodyPr>
          <a:lstStyle/>
          <a:p>
            <a:pPr>
              <a:lnSpc>
                <a:spcPct val="90000"/>
              </a:lnSpc>
            </a:pPr>
            <a:r>
              <a:rPr kumimoji="1" lang="ja-JP" altLang="en-US" sz="1400" dirty="0">
                <a:solidFill>
                  <a:srgbClr val="FE4781"/>
                </a:solidFill>
              </a:rPr>
              <a:t>主催：藤本一郎</a:t>
            </a:r>
            <a:endParaRPr kumimoji="1" lang="en-US" altLang="ja-JP" sz="1400" dirty="0">
              <a:solidFill>
                <a:srgbClr val="FE4781"/>
              </a:solidFill>
            </a:endParaRPr>
          </a:p>
          <a:p>
            <a:pPr>
              <a:lnSpc>
                <a:spcPct val="90000"/>
              </a:lnSpc>
            </a:pPr>
            <a:r>
              <a:rPr kumimoji="1" lang="ja-JP" altLang="en-US" sz="1400" dirty="0">
                <a:solidFill>
                  <a:srgbClr val="FE4781"/>
                </a:solidFill>
              </a:rPr>
              <a:t>＠同志社大学寒梅館（同志社大学ロースクール）</a:t>
            </a:r>
            <a:r>
              <a:rPr kumimoji="1" lang="en-US" altLang="ja-JP" sz="1400" dirty="0">
                <a:solidFill>
                  <a:srgbClr val="FE4781"/>
                </a:solidFill>
              </a:rPr>
              <a:t>K203</a:t>
            </a:r>
            <a:r>
              <a:rPr kumimoji="1" lang="ja-JP" altLang="en-US" sz="1400" dirty="0">
                <a:solidFill>
                  <a:srgbClr val="FE4781"/>
                </a:solidFill>
              </a:rPr>
              <a:t>号室（予定）</a:t>
            </a:r>
          </a:p>
        </p:txBody>
      </p:sp>
      <p:pic>
        <p:nvPicPr>
          <p:cNvPr id="23" name="Picture 22">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4" name="Picture 3" descr="壁, 椅子, 室内, 床 が含まれている画像&#10;&#10;自動的に生成された説明">
            <a:extLst>
              <a:ext uri="{FF2B5EF4-FFF2-40B4-BE49-F238E27FC236}">
                <a16:creationId xmlns:a16="http://schemas.microsoft.com/office/drawing/2014/main" id="{00C890D2-B788-43F6-B37D-E610AB0BAF89}"/>
              </a:ext>
            </a:extLst>
          </p:cNvPr>
          <p:cNvPicPr>
            <a:picLocks noChangeAspect="1"/>
          </p:cNvPicPr>
          <p:nvPr/>
        </p:nvPicPr>
        <p:blipFill rotWithShape="1">
          <a:blip r:embed="rId4"/>
          <a:srcRect t="9631" b="8358"/>
          <a:stretch/>
        </p:blipFill>
        <p:spPr>
          <a:xfrm>
            <a:off x="20" y="-176575"/>
            <a:ext cx="9149165" cy="4220682"/>
          </a:xfrm>
          <a:prstGeom prst="rect">
            <a:avLst/>
          </a:prstGeom>
        </p:spPr>
      </p:pic>
    </p:spTree>
    <p:extLst>
      <p:ext uri="{BB962C8B-B14F-4D97-AF65-F5344CB8AC3E}">
        <p14:creationId xmlns:p14="http://schemas.microsoft.com/office/powerpoint/2010/main" val="27235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0C47BB5-AAFC-481C-A227-6C356244C11F}"/>
              </a:ext>
            </a:extLst>
          </p:cNvPr>
          <p:cNvSpPr>
            <a:spLocks noGrp="1"/>
          </p:cNvSpPr>
          <p:nvPr>
            <p:ph type="ctrTitle"/>
          </p:nvPr>
        </p:nvSpPr>
        <p:spPr>
          <a:xfrm>
            <a:off x="396910" y="1050053"/>
            <a:ext cx="2924069" cy="5275383"/>
          </a:xfrm>
        </p:spPr>
        <p:txBody>
          <a:bodyPr vert="horz" lIns="91440" tIns="45720" rIns="91440" bIns="45720" rtlCol="0" anchor="ctr">
            <a:normAutofit/>
          </a:bodyPr>
          <a:lstStyle/>
          <a:p>
            <a:pPr algn="r"/>
            <a:r>
              <a:rPr kumimoji="1" lang="ja-JP" altLang="en-US" sz="4400" dirty="0">
                <a:solidFill>
                  <a:srgbClr val="FFFFFF"/>
                </a:solidFill>
              </a:rPr>
              <a:t>君と</a:t>
            </a:r>
            <a:r>
              <a:rPr kumimoji="1" lang="ja-JP" altLang="en-US" sz="2400" dirty="0">
                <a:solidFill>
                  <a:srgbClr val="FFFFFF"/>
                </a:solidFill>
              </a:rPr>
              <a:t>いる法曹の</a:t>
            </a:r>
            <a:r>
              <a:rPr kumimoji="1" lang="ja-JP" altLang="en-US" sz="4400" dirty="0">
                <a:solidFill>
                  <a:srgbClr val="FFFFFF"/>
                </a:solidFill>
              </a:rPr>
              <a:t>未来のため</a:t>
            </a:r>
            <a:r>
              <a:rPr kumimoji="1" lang="ja-JP" altLang="en-US" sz="2400" dirty="0">
                <a:solidFill>
                  <a:srgbClr val="FFFFFF"/>
                </a:solidFill>
              </a:rPr>
              <a:t>に、僕らは、</a:t>
            </a:r>
            <a:r>
              <a:rPr kumimoji="1" lang="ja-JP" altLang="en-US" sz="4400" dirty="0">
                <a:solidFill>
                  <a:srgbClr val="FFFFFF"/>
                </a:solidFill>
              </a:rPr>
              <a:t>本気</a:t>
            </a:r>
            <a:r>
              <a:rPr kumimoji="1" lang="ja-JP" altLang="en-US" sz="2400" dirty="0">
                <a:solidFill>
                  <a:srgbClr val="FFFFFF"/>
                </a:solidFill>
              </a:rPr>
              <a:t>かつ</a:t>
            </a:r>
            <a:r>
              <a:rPr kumimoji="1" lang="ja-JP" altLang="en-US" sz="4400" dirty="0">
                <a:solidFill>
                  <a:srgbClr val="FFFFFF"/>
                </a:solidFill>
              </a:rPr>
              <a:t>率直</a:t>
            </a:r>
            <a:r>
              <a:rPr kumimoji="1" lang="ja-JP" altLang="en-US" sz="2400" dirty="0">
                <a:solidFill>
                  <a:srgbClr val="FFFFFF"/>
                </a:solidFill>
              </a:rPr>
              <a:t>に</a:t>
            </a:r>
            <a:br>
              <a:rPr kumimoji="1" lang="en-US" altLang="ja-JP" sz="2400" dirty="0">
                <a:solidFill>
                  <a:srgbClr val="FFFFFF"/>
                </a:solidFill>
              </a:rPr>
            </a:br>
            <a:r>
              <a:rPr kumimoji="1" lang="ja-JP" altLang="en-US" sz="3800" dirty="0">
                <a:solidFill>
                  <a:srgbClr val="FFFFFF"/>
                </a:solidFill>
              </a:rPr>
              <a:t>語り合いたい</a:t>
            </a:r>
            <a:r>
              <a:rPr kumimoji="1" lang="ja-JP" altLang="en-US" sz="2400" dirty="0">
                <a:solidFill>
                  <a:srgbClr val="FFFFFF"/>
                </a:solidFill>
              </a:rPr>
              <a:t>んだ。</a:t>
            </a:r>
          </a:p>
        </p:txBody>
      </p:sp>
      <p:sp>
        <p:nvSpPr>
          <p:cNvPr id="3" name="字幕 2">
            <a:extLst>
              <a:ext uri="{FF2B5EF4-FFF2-40B4-BE49-F238E27FC236}">
                <a16:creationId xmlns:a16="http://schemas.microsoft.com/office/drawing/2014/main" id="{362BCDAF-A028-40F9-8962-118A01A8379F}"/>
              </a:ext>
            </a:extLst>
          </p:cNvPr>
          <p:cNvSpPr>
            <a:spLocks noGrp="1"/>
          </p:cNvSpPr>
          <p:nvPr>
            <p:ph type="subTitle" idx="1"/>
          </p:nvPr>
        </p:nvSpPr>
        <p:spPr>
          <a:xfrm>
            <a:off x="3835625" y="195942"/>
            <a:ext cx="4790885" cy="6413863"/>
          </a:xfrm>
          <a:effectLst/>
        </p:spPr>
        <p:txBody>
          <a:bodyPr vert="horz" lIns="91440" tIns="45720" rIns="91440" bIns="45720" rtlCol="0" anchor="ctr">
            <a:normAutofit/>
          </a:bodyPr>
          <a:lstStyle/>
          <a:p>
            <a:pPr algn="l">
              <a:lnSpc>
                <a:spcPct val="90000"/>
              </a:lnSpc>
            </a:pPr>
            <a:r>
              <a:rPr kumimoji="1" lang="en-US" altLang="ja-JP" sz="1600" dirty="0">
                <a:solidFill>
                  <a:schemeClr val="tx2"/>
                </a:solidFill>
                <a:latin typeface="+mj-lt"/>
              </a:rPr>
              <a:t>1</a:t>
            </a:r>
            <a:r>
              <a:rPr kumimoji="1" lang="ja-JP" altLang="en-US" sz="1600" dirty="0">
                <a:solidFill>
                  <a:schemeClr val="tx2"/>
                </a:solidFill>
                <a:latin typeface="+mj-lt"/>
              </a:rPr>
              <a:t>．日時：</a:t>
            </a:r>
            <a:r>
              <a:rPr kumimoji="1" lang="en-US" altLang="ja-JP" sz="1600" dirty="0">
                <a:solidFill>
                  <a:schemeClr val="tx2"/>
                </a:solidFill>
                <a:latin typeface="+mj-lt"/>
              </a:rPr>
              <a:t>2019</a:t>
            </a:r>
            <a:r>
              <a:rPr kumimoji="1" lang="ja-JP" altLang="en-US" sz="1600" dirty="0">
                <a:solidFill>
                  <a:schemeClr val="tx2"/>
                </a:solidFill>
                <a:latin typeface="+mj-lt"/>
              </a:rPr>
              <a:t>年</a:t>
            </a:r>
            <a:r>
              <a:rPr kumimoji="1" lang="en-US" altLang="ja-JP" sz="1600" dirty="0">
                <a:solidFill>
                  <a:schemeClr val="tx2"/>
                </a:solidFill>
                <a:latin typeface="+mj-lt"/>
              </a:rPr>
              <a:t>9</a:t>
            </a:r>
            <a:r>
              <a:rPr kumimoji="1" lang="ja-JP" altLang="en-US" sz="1600" dirty="0">
                <a:solidFill>
                  <a:schemeClr val="tx2"/>
                </a:solidFill>
                <a:latin typeface="+mj-lt"/>
              </a:rPr>
              <a:t>月</a:t>
            </a:r>
            <a:r>
              <a:rPr kumimoji="1" lang="en-US" altLang="ja-JP" sz="1600" dirty="0">
                <a:solidFill>
                  <a:schemeClr val="tx2"/>
                </a:solidFill>
                <a:latin typeface="+mj-lt"/>
              </a:rPr>
              <a:t>7</a:t>
            </a:r>
            <a:r>
              <a:rPr kumimoji="1" lang="ja-JP" altLang="en-US" sz="1600" dirty="0">
                <a:solidFill>
                  <a:schemeClr val="tx2"/>
                </a:solidFill>
                <a:latin typeface="+mj-lt"/>
              </a:rPr>
              <a:t>日（土） </a:t>
            </a:r>
            <a:r>
              <a:rPr kumimoji="1" lang="en-US" altLang="ja-JP" sz="1600" dirty="0">
                <a:solidFill>
                  <a:schemeClr val="tx2"/>
                </a:solidFill>
                <a:latin typeface="+mj-lt"/>
              </a:rPr>
              <a:t>18</a:t>
            </a:r>
            <a:r>
              <a:rPr kumimoji="1" lang="ja-JP" altLang="en-US" sz="1600" dirty="0">
                <a:solidFill>
                  <a:schemeClr val="tx2"/>
                </a:solidFill>
                <a:latin typeface="+mj-lt"/>
              </a:rPr>
              <a:t>時～</a:t>
            </a:r>
            <a:r>
              <a:rPr kumimoji="1" lang="en-US" altLang="ja-JP" sz="1600" dirty="0">
                <a:solidFill>
                  <a:schemeClr val="tx2"/>
                </a:solidFill>
                <a:latin typeface="+mj-lt"/>
              </a:rPr>
              <a:t>20</a:t>
            </a:r>
            <a:r>
              <a:rPr kumimoji="1" lang="ja-JP" altLang="en-US" sz="1600" dirty="0">
                <a:solidFill>
                  <a:schemeClr val="tx2"/>
                </a:solidFill>
                <a:latin typeface="+mj-lt"/>
              </a:rPr>
              <a:t>時</a:t>
            </a:r>
            <a:endParaRPr kumimoji="1" lang="en-US" altLang="ja-JP" sz="1600" dirty="0">
              <a:solidFill>
                <a:schemeClr val="tx2"/>
              </a:solidFill>
              <a:latin typeface="+mj-lt"/>
            </a:endParaRPr>
          </a:p>
          <a:p>
            <a:pPr algn="l">
              <a:lnSpc>
                <a:spcPct val="90000"/>
              </a:lnSpc>
            </a:pPr>
            <a:r>
              <a:rPr kumimoji="1" lang="en-US" altLang="ja-JP" sz="1600" dirty="0">
                <a:solidFill>
                  <a:schemeClr val="tx2"/>
                </a:solidFill>
                <a:latin typeface="+mj-lt"/>
              </a:rPr>
              <a:t>2</a:t>
            </a:r>
            <a:r>
              <a:rPr kumimoji="1" lang="ja-JP" altLang="en-US" sz="1600" dirty="0">
                <a:solidFill>
                  <a:schemeClr val="tx2"/>
                </a:solidFill>
                <a:latin typeface="+mj-lt"/>
              </a:rPr>
              <a:t>．場所：同志社大学「寒梅館」</a:t>
            </a:r>
            <a:r>
              <a:rPr kumimoji="1" lang="en-US" altLang="ja-JP" sz="1600" dirty="0">
                <a:solidFill>
                  <a:schemeClr val="tx2"/>
                </a:solidFill>
                <a:latin typeface="+mj-lt"/>
              </a:rPr>
              <a:t>K203</a:t>
            </a:r>
            <a:r>
              <a:rPr kumimoji="1" lang="ja-JP" altLang="en-US" sz="1600" dirty="0">
                <a:solidFill>
                  <a:schemeClr val="tx2"/>
                </a:solidFill>
                <a:latin typeface="+mj-lt"/>
              </a:rPr>
              <a:t>号室（予定）</a:t>
            </a:r>
            <a:endParaRPr kumimoji="1" lang="en-US" altLang="ja-JP" sz="1600" dirty="0">
              <a:solidFill>
                <a:schemeClr val="tx2"/>
              </a:solidFill>
              <a:latin typeface="+mj-lt"/>
            </a:endParaRPr>
          </a:p>
          <a:p>
            <a:pPr lvl="1" algn="l">
              <a:lnSpc>
                <a:spcPct val="90000"/>
              </a:lnSpc>
            </a:pPr>
            <a:r>
              <a:rPr kumimoji="1" lang="en-US" altLang="ja-JP" sz="1400" dirty="0">
                <a:solidFill>
                  <a:schemeClr val="tx2"/>
                </a:solidFill>
                <a:latin typeface="+mj-lt"/>
              </a:rPr>
              <a:t>※</a:t>
            </a:r>
            <a:r>
              <a:rPr kumimoji="1" lang="ja-JP" altLang="en-US" sz="1400" dirty="0">
                <a:solidFill>
                  <a:schemeClr val="tx2"/>
                </a:solidFill>
                <a:latin typeface="+mj-lt"/>
              </a:rPr>
              <a:t>日弁連業務改革シンポが</a:t>
            </a:r>
            <a:r>
              <a:rPr kumimoji="1" lang="en-US" altLang="ja-JP" sz="1400" dirty="0">
                <a:solidFill>
                  <a:schemeClr val="tx2"/>
                </a:solidFill>
                <a:latin typeface="+mj-lt"/>
              </a:rPr>
              <a:t>17</a:t>
            </a:r>
            <a:r>
              <a:rPr kumimoji="1" lang="ja-JP" altLang="en-US" sz="1400" dirty="0">
                <a:solidFill>
                  <a:schemeClr val="tx2"/>
                </a:solidFill>
                <a:latin typeface="+mj-lt"/>
              </a:rPr>
              <a:t>時</a:t>
            </a:r>
            <a:r>
              <a:rPr kumimoji="1" lang="en-US" altLang="ja-JP" sz="1400" dirty="0">
                <a:solidFill>
                  <a:schemeClr val="tx2"/>
                </a:solidFill>
                <a:latin typeface="+mj-lt"/>
              </a:rPr>
              <a:t>45</a:t>
            </a:r>
            <a:r>
              <a:rPr kumimoji="1" lang="ja-JP" altLang="en-US" sz="1400" dirty="0">
                <a:solidFill>
                  <a:schemeClr val="tx2"/>
                </a:solidFill>
                <a:latin typeface="+mj-lt"/>
              </a:rPr>
              <a:t>分まで同志社大学「良心館」で行われております。「寒梅館」は、南北の道（烏丸通）を挟んだ反対側（西側）の法科大学院が入っている建物です。</a:t>
            </a:r>
            <a:endParaRPr kumimoji="1" lang="en-US" altLang="ja-JP" sz="1400" dirty="0">
              <a:solidFill>
                <a:schemeClr val="tx2"/>
              </a:solidFill>
              <a:latin typeface="+mj-lt"/>
            </a:endParaRPr>
          </a:p>
          <a:p>
            <a:pPr algn="l">
              <a:lnSpc>
                <a:spcPct val="90000"/>
              </a:lnSpc>
            </a:pPr>
            <a:r>
              <a:rPr kumimoji="1" lang="en-US" altLang="ja-JP" sz="1600" dirty="0">
                <a:solidFill>
                  <a:schemeClr val="tx2"/>
                </a:solidFill>
                <a:latin typeface="+mj-lt"/>
              </a:rPr>
              <a:t>3</a:t>
            </a:r>
            <a:r>
              <a:rPr kumimoji="1" lang="ja-JP" altLang="en-US" sz="1600" dirty="0">
                <a:solidFill>
                  <a:schemeClr val="tx2"/>
                </a:solidFill>
                <a:latin typeface="+mj-lt"/>
              </a:rPr>
              <a:t>．テーマ： 弁護士の国際化の中で勝ち抜くには？</a:t>
            </a:r>
            <a:endParaRPr kumimoji="1" lang="en-US" altLang="ja-JP" sz="1600" dirty="0">
              <a:solidFill>
                <a:schemeClr val="tx2"/>
              </a:solidFill>
              <a:latin typeface="+mj-lt"/>
            </a:endParaRPr>
          </a:p>
          <a:p>
            <a:pPr algn="l">
              <a:lnSpc>
                <a:spcPct val="90000"/>
              </a:lnSpc>
            </a:pPr>
            <a:r>
              <a:rPr kumimoji="1" lang="en-US" altLang="ja-JP" sz="1600" dirty="0">
                <a:solidFill>
                  <a:schemeClr val="tx2"/>
                </a:solidFill>
                <a:latin typeface="+mj-lt"/>
              </a:rPr>
              <a:t>4</a:t>
            </a:r>
            <a:r>
              <a:rPr kumimoji="1" lang="ja-JP" altLang="en-US" sz="1600" dirty="0">
                <a:solidFill>
                  <a:schemeClr val="tx2"/>
                </a:solidFill>
                <a:latin typeface="+mj-lt"/>
              </a:rPr>
              <a:t>．内容： </a:t>
            </a:r>
            <a:endParaRPr kumimoji="1" lang="en-US" altLang="ja-JP" sz="1600" dirty="0">
              <a:solidFill>
                <a:schemeClr val="tx2"/>
              </a:solidFill>
              <a:latin typeface="+mj-lt"/>
            </a:endParaRPr>
          </a:p>
          <a:p>
            <a:pPr algn="l">
              <a:lnSpc>
                <a:spcPct val="90000"/>
              </a:lnSpc>
            </a:pPr>
            <a:r>
              <a:rPr kumimoji="1" lang="ja-JP" altLang="en-US" sz="1600" dirty="0">
                <a:solidFill>
                  <a:schemeClr val="tx2"/>
                </a:solidFill>
                <a:latin typeface="+mj-lt"/>
              </a:rPr>
              <a:t>（</a:t>
            </a:r>
            <a:r>
              <a:rPr kumimoji="1" lang="en-US" altLang="ja-JP" sz="1600" dirty="0">
                <a:solidFill>
                  <a:schemeClr val="tx2"/>
                </a:solidFill>
                <a:latin typeface="+mj-lt"/>
              </a:rPr>
              <a:t>1</a:t>
            </a:r>
            <a:r>
              <a:rPr kumimoji="1" lang="ja-JP" altLang="en-US" sz="1600" dirty="0">
                <a:solidFill>
                  <a:schemeClr val="tx2"/>
                </a:solidFill>
                <a:latin typeface="+mj-lt"/>
              </a:rPr>
              <a:t>）ミニ講演会</a:t>
            </a:r>
            <a:br>
              <a:rPr kumimoji="1" lang="en-US" altLang="ja-JP" sz="1600" dirty="0">
                <a:solidFill>
                  <a:schemeClr val="tx2"/>
                </a:solidFill>
                <a:latin typeface="+mj-lt"/>
              </a:rPr>
            </a:br>
            <a:r>
              <a:rPr kumimoji="1" lang="ja-JP" altLang="en-US" sz="1600" dirty="0">
                <a:solidFill>
                  <a:schemeClr val="tx2"/>
                </a:solidFill>
                <a:latin typeface="+mj-lt"/>
              </a:rPr>
              <a:t>「国際化の中で何を考え、弁護士をしているのか？」</a:t>
            </a:r>
            <a:endParaRPr kumimoji="1" lang="en-US" altLang="ja-JP" sz="1600" dirty="0">
              <a:solidFill>
                <a:schemeClr val="tx2"/>
              </a:solidFill>
              <a:latin typeface="+mj-lt"/>
            </a:endParaRPr>
          </a:p>
          <a:p>
            <a:pPr lvl="1" algn="l">
              <a:lnSpc>
                <a:spcPct val="90000"/>
              </a:lnSpc>
            </a:pPr>
            <a:r>
              <a:rPr kumimoji="1" lang="en-US" altLang="ja-JP" sz="1400" dirty="0">
                <a:solidFill>
                  <a:schemeClr val="tx2"/>
                </a:solidFill>
                <a:latin typeface="+mj-lt"/>
              </a:rPr>
              <a:t>①</a:t>
            </a:r>
            <a:r>
              <a:rPr kumimoji="1" lang="ja-JP" altLang="en-US" sz="1400" dirty="0">
                <a:solidFill>
                  <a:schemeClr val="tx2"/>
                </a:solidFill>
                <a:latin typeface="+mj-lt"/>
              </a:rPr>
              <a:t>　武藤佳昭</a:t>
            </a:r>
            <a:r>
              <a:rPr kumimoji="1" lang="ja-JP" altLang="en-US" sz="1100" dirty="0">
                <a:solidFill>
                  <a:schemeClr val="tx2"/>
                </a:solidFill>
                <a:latin typeface="+mj-lt"/>
              </a:rPr>
              <a:t>（ベーカーマッケンジー法律事務所外国法共同）　</a:t>
            </a:r>
            <a:endParaRPr kumimoji="1" lang="en-US" altLang="ja-JP" sz="1100" dirty="0">
              <a:solidFill>
                <a:schemeClr val="tx2"/>
              </a:solidFill>
              <a:latin typeface="+mj-lt"/>
            </a:endParaRPr>
          </a:p>
          <a:p>
            <a:pPr lvl="1" algn="l">
              <a:lnSpc>
                <a:spcPct val="90000"/>
              </a:lnSpc>
            </a:pPr>
            <a:r>
              <a:rPr kumimoji="1" lang="en-US" altLang="ja-JP" sz="1400" dirty="0">
                <a:solidFill>
                  <a:schemeClr val="tx2"/>
                </a:solidFill>
                <a:latin typeface="+mj-lt"/>
              </a:rPr>
              <a:t>②</a:t>
            </a:r>
            <a:r>
              <a:rPr kumimoji="1" lang="ja-JP" altLang="en-US" sz="1400" dirty="0">
                <a:solidFill>
                  <a:schemeClr val="tx2"/>
                </a:solidFill>
                <a:latin typeface="+mj-lt"/>
              </a:rPr>
              <a:t>　河﨑健一郎</a:t>
            </a:r>
            <a:r>
              <a:rPr kumimoji="1" lang="ja-JP" altLang="en-US" sz="1100" dirty="0">
                <a:solidFill>
                  <a:schemeClr val="tx2"/>
                </a:solidFill>
                <a:latin typeface="+mj-lt"/>
              </a:rPr>
              <a:t>（早稲田リーガルコモンズ法律事務所）</a:t>
            </a:r>
            <a:endParaRPr kumimoji="1" lang="en-US" altLang="ja-JP" sz="1100" dirty="0">
              <a:solidFill>
                <a:schemeClr val="tx2"/>
              </a:solidFill>
              <a:latin typeface="+mj-lt"/>
            </a:endParaRPr>
          </a:p>
          <a:p>
            <a:pPr lvl="1" algn="l">
              <a:lnSpc>
                <a:spcPct val="90000"/>
              </a:lnSpc>
            </a:pPr>
            <a:r>
              <a:rPr kumimoji="1" lang="ja-JP" altLang="en-US" sz="1400" dirty="0">
                <a:solidFill>
                  <a:schemeClr val="tx2"/>
                </a:solidFill>
                <a:latin typeface="+mj-lt"/>
              </a:rPr>
              <a:t>③　望月彬史</a:t>
            </a:r>
            <a:r>
              <a:rPr kumimoji="1" lang="ja-JP" altLang="en-US" sz="1100" dirty="0">
                <a:solidFill>
                  <a:schemeClr val="tx2"/>
                </a:solidFill>
                <a:latin typeface="+mj-lt"/>
              </a:rPr>
              <a:t>（渥美利之法律事務所）</a:t>
            </a:r>
            <a:endParaRPr kumimoji="1" lang="en-US" altLang="ja-JP" sz="1100" dirty="0">
              <a:solidFill>
                <a:schemeClr val="tx2"/>
              </a:solidFill>
              <a:latin typeface="+mj-lt"/>
            </a:endParaRPr>
          </a:p>
          <a:p>
            <a:pPr algn="l">
              <a:lnSpc>
                <a:spcPct val="90000"/>
              </a:lnSpc>
            </a:pPr>
            <a:r>
              <a:rPr kumimoji="1" lang="en-US" altLang="ja-JP" sz="1600" dirty="0">
                <a:solidFill>
                  <a:schemeClr val="tx2"/>
                </a:solidFill>
                <a:latin typeface="+mj-lt"/>
              </a:rPr>
              <a:t>(2) </a:t>
            </a:r>
            <a:r>
              <a:rPr kumimoji="1" lang="ja-JP" altLang="en-US" sz="1600" dirty="0">
                <a:solidFill>
                  <a:schemeClr val="tx2"/>
                </a:solidFill>
                <a:latin typeface="+mj-lt"/>
              </a:rPr>
              <a:t>パネルディスカッション</a:t>
            </a:r>
            <a:br>
              <a:rPr kumimoji="1" lang="en-US" altLang="ja-JP" sz="1600" dirty="0">
                <a:solidFill>
                  <a:schemeClr val="tx2"/>
                </a:solidFill>
                <a:latin typeface="+mj-lt"/>
              </a:rPr>
            </a:br>
            <a:r>
              <a:rPr kumimoji="1" lang="ja-JP" altLang="en-US" sz="1600" dirty="0">
                <a:solidFill>
                  <a:schemeClr val="tx2"/>
                </a:solidFill>
                <a:latin typeface="+mj-lt"/>
              </a:rPr>
              <a:t>「弁護士業務の国際化と、これからの弁護士事務所競争で勝ち抜くためのヒントは？」</a:t>
            </a:r>
            <a:endParaRPr kumimoji="1" lang="en-US" altLang="ja-JP" sz="1600" dirty="0">
              <a:solidFill>
                <a:schemeClr val="tx2"/>
              </a:solidFill>
              <a:latin typeface="+mj-lt"/>
            </a:endParaRPr>
          </a:p>
          <a:p>
            <a:pPr lvl="1" algn="l">
              <a:lnSpc>
                <a:spcPct val="90000"/>
              </a:lnSpc>
            </a:pPr>
            <a:r>
              <a:rPr kumimoji="1" lang="ja-JP" altLang="en-US" sz="1400" dirty="0">
                <a:solidFill>
                  <a:schemeClr val="tx2"/>
                </a:solidFill>
                <a:latin typeface="+mj-lt"/>
              </a:rPr>
              <a:t>司会進行：藤本一郎</a:t>
            </a:r>
            <a:br>
              <a:rPr kumimoji="1" lang="en-US" altLang="ja-JP" sz="1400" dirty="0">
                <a:solidFill>
                  <a:schemeClr val="tx2"/>
                </a:solidFill>
                <a:latin typeface="+mj-lt"/>
              </a:rPr>
            </a:br>
            <a:r>
              <a:rPr kumimoji="1" lang="ja-JP" altLang="en-US" sz="1100" dirty="0">
                <a:solidFill>
                  <a:schemeClr val="tx2"/>
                </a:solidFill>
                <a:latin typeface="+mj-lt"/>
              </a:rPr>
              <a:t>（弁護士法人創知法律事務所、同志社大学司法研究科客員教授）　</a:t>
            </a:r>
            <a:endParaRPr kumimoji="1" lang="en-US" altLang="ja-JP" sz="1100" dirty="0">
              <a:solidFill>
                <a:schemeClr val="tx2"/>
              </a:solidFill>
              <a:latin typeface="+mj-lt"/>
            </a:endParaRPr>
          </a:p>
          <a:p>
            <a:pPr lvl="1" algn="l">
              <a:lnSpc>
                <a:spcPct val="90000"/>
              </a:lnSpc>
            </a:pPr>
            <a:r>
              <a:rPr kumimoji="1" lang="ja-JP" altLang="en-US" sz="1400" dirty="0">
                <a:solidFill>
                  <a:schemeClr val="tx2"/>
                </a:solidFill>
                <a:latin typeface="+mj-lt"/>
              </a:rPr>
              <a:t>パネラー：上記</a:t>
            </a:r>
            <a:r>
              <a:rPr kumimoji="1" lang="en-US" altLang="ja-JP" sz="1400" dirty="0">
                <a:solidFill>
                  <a:schemeClr val="tx2"/>
                </a:solidFill>
                <a:latin typeface="+mj-lt"/>
              </a:rPr>
              <a:t>3</a:t>
            </a:r>
            <a:r>
              <a:rPr kumimoji="1" lang="ja-JP" altLang="en-US" sz="1400" dirty="0">
                <a:solidFill>
                  <a:schemeClr val="tx2"/>
                </a:solidFill>
                <a:latin typeface="+mj-lt"/>
              </a:rPr>
              <a:t>名に加え、</a:t>
            </a:r>
            <a:r>
              <a:rPr kumimoji="1" lang="en-US" altLang="ja-JP" sz="1400" dirty="0">
                <a:solidFill>
                  <a:schemeClr val="tx2"/>
                </a:solidFill>
                <a:latin typeface="+mj-lt"/>
              </a:rPr>
              <a:t>1</a:t>
            </a:r>
            <a:r>
              <a:rPr kumimoji="1" lang="ja-JP" altLang="en-US" sz="1400" dirty="0">
                <a:solidFill>
                  <a:schemeClr val="tx2"/>
                </a:solidFill>
                <a:latin typeface="+mj-lt"/>
              </a:rPr>
              <a:t>～</a:t>
            </a:r>
            <a:r>
              <a:rPr kumimoji="1" lang="en-US" altLang="ja-JP" sz="1400" dirty="0">
                <a:solidFill>
                  <a:schemeClr val="tx2"/>
                </a:solidFill>
                <a:latin typeface="+mj-lt"/>
              </a:rPr>
              <a:t>2</a:t>
            </a:r>
            <a:r>
              <a:rPr kumimoji="1" lang="ja-JP" altLang="en-US" sz="1400" dirty="0">
                <a:solidFill>
                  <a:schemeClr val="tx2"/>
                </a:solidFill>
                <a:latin typeface="+mj-lt"/>
              </a:rPr>
              <a:t>名に加わって頂く予定</a:t>
            </a:r>
            <a:endParaRPr kumimoji="1" lang="en-US" altLang="ja-JP" sz="1400" dirty="0">
              <a:solidFill>
                <a:schemeClr val="tx2"/>
              </a:solidFill>
              <a:latin typeface="+mj-lt"/>
            </a:endParaRPr>
          </a:p>
          <a:p>
            <a:pPr algn="l">
              <a:lnSpc>
                <a:spcPct val="90000"/>
              </a:lnSpc>
            </a:pPr>
            <a:r>
              <a:rPr kumimoji="1" lang="en-US" altLang="ja-JP" sz="1600" dirty="0">
                <a:solidFill>
                  <a:schemeClr val="tx2"/>
                </a:solidFill>
                <a:latin typeface="+mj-lt"/>
              </a:rPr>
              <a:t>5</a:t>
            </a:r>
            <a:r>
              <a:rPr kumimoji="1" lang="ja-JP" altLang="en-US" sz="1600" dirty="0">
                <a:solidFill>
                  <a:schemeClr val="tx2"/>
                </a:solidFill>
                <a:latin typeface="+mj-lt"/>
              </a:rPr>
              <a:t>．参加申込</a:t>
            </a:r>
            <a:endParaRPr kumimoji="1" lang="en-US" altLang="ja-JP" sz="1600" dirty="0">
              <a:solidFill>
                <a:schemeClr val="tx2"/>
              </a:solidFill>
              <a:latin typeface="+mj-lt"/>
            </a:endParaRPr>
          </a:p>
          <a:p>
            <a:pPr algn="l">
              <a:lnSpc>
                <a:spcPct val="90000"/>
              </a:lnSpc>
            </a:pPr>
            <a:r>
              <a:rPr kumimoji="1" lang="ja-JP" altLang="en-US" sz="1600" dirty="0">
                <a:solidFill>
                  <a:schemeClr val="tx2"/>
                </a:solidFill>
                <a:latin typeface="+mj-lt"/>
              </a:rPr>
              <a:t>　　　　先着順、別紙ご参照（シンポの参加は無料）</a:t>
            </a:r>
            <a:endParaRPr kumimoji="1" lang="en-US" altLang="ja-JP" sz="1600" dirty="0">
              <a:solidFill>
                <a:schemeClr val="tx2"/>
              </a:solidFill>
              <a:latin typeface="+mj-lt"/>
            </a:endParaRPr>
          </a:p>
        </p:txBody>
      </p:sp>
    </p:spTree>
    <p:extLst>
      <p:ext uri="{BB962C8B-B14F-4D97-AF65-F5344CB8AC3E}">
        <p14:creationId xmlns:p14="http://schemas.microsoft.com/office/powerpoint/2010/main" val="36724546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BE37E-ECDC-4F67-AD26-D1A2693F9BE5}"/>
              </a:ext>
            </a:extLst>
          </p:cNvPr>
          <p:cNvSpPr>
            <a:spLocks noGrp="1"/>
          </p:cNvSpPr>
          <p:nvPr>
            <p:ph type="ctrTitle"/>
          </p:nvPr>
        </p:nvSpPr>
        <p:spPr>
          <a:xfrm>
            <a:off x="232007" y="232913"/>
            <a:ext cx="8765344" cy="1095817"/>
          </a:xfrm>
        </p:spPr>
        <p:txBody>
          <a:bodyPr>
            <a:normAutofit fontScale="90000"/>
          </a:bodyPr>
          <a:lstStyle/>
          <a:p>
            <a:r>
              <a:rPr kumimoji="1" lang="ja-JP" altLang="en-US" sz="4900" dirty="0">
                <a:solidFill>
                  <a:schemeClr val="bg1"/>
                </a:solidFill>
                <a:latin typeface="HG教科書体" panose="02020609000000000000" pitchFamily="17" charset="-128"/>
                <a:ea typeface="HG教科書体" panose="02020609000000000000" pitchFamily="17" charset="-128"/>
              </a:rPr>
              <a:t>参加申込書</a:t>
            </a:r>
            <a:br>
              <a:rPr kumimoji="1" lang="en-US" altLang="ja-JP" dirty="0">
                <a:solidFill>
                  <a:schemeClr val="bg1"/>
                </a:solidFill>
              </a:rPr>
            </a:br>
            <a:r>
              <a:rPr kumimoji="1" lang="ja-JP" altLang="en-US" sz="1800" dirty="0">
                <a:solidFill>
                  <a:schemeClr val="bg1"/>
                </a:solidFill>
              </a:rPr>
              <a:t>（この申込書記載情報を適宜</a:t>
            </a:r>
            <a:r>
              <a:rPr kumimoji="1" lang="en-US" altLang="ja-JP" sz="1800" dirty="0">
                <a:solidFill>
                  <a:schemeClr val="bg1"/>
                </a:solidFill>
              </a:rPr>
              <a:t>FAX</a:t>
            </a:r>
            <a:r>
              <a:rPr kumimoji="1" lang="ja-JP" altLang="en-US" sz="1800" dirty="0">
                <a:solidFill>
                  <a:schemeClr val="bg1"/>
                </a:solidFill>
              </a:rPr>
              <a:t>・</a:t>
            </a:r>
            <a:r>
              <a:rPr kumimoji="1" lang="en-US" altLang="ja-JP" sz="1800" dirty="0">
                <a:solidFill>
                  <a:schemeClr val="bg1"/>
                </a:solidFill>
              </a:rPr>
              <a:t>E-mail</a:t>
            </a:r>
            <a:r>
              <a:rPr kumimoji="1" lang="ja-JP" altLang="en-US" sz="1800" dirty="0">
                <a:solidFill>
                  <a:schemeClr val="bg1"/>
                </a:solidFill>
              </a:rPr>
              <a:t>・</a:t>
            </a:r>
            <a:r>
              <a:rPr kumimoji="1" lang="en-US" altLang="ja-JP" sz="1800" dirty="0">
                <a:solidFill>
                  <a:schemeClr val="bg1"/>
                </a:solidFill>
              </a:rPr>
              <a:t>Twitter</a:t>
            </a:r>
            <a:r>
              <a:rPr kumimoji="1" lang="ja-JP" altLang="en-US" sz="1800" dirty="0">
                <a:solidFill>
                  <a:schemeClr val="bg1"/>
                </a:solidFill>
              </a:rPr>
              <a:t>で下さい）</a:t>
            </a:r>
          </a:p>
        </p:txBody>
      </p:sp>
      <p:sp>
        <p:nvSpPr>
          <p:cNvPr id="3" name="字幕 2">
            <a:extLst>
              <a:ext uri="{FF2B5EF4-FFF2-40B4-BE49-F238E27FC236}">
                <a16:creationId xmlns:a16="http://schemas.microsoft.com/office/drawing/2014/main" id="{16C59C72-C75C-45F3-A6A9-8121ACFE3250}"/>
              </a:ext>
            </a:extLst>
          </p:cNvPr>
          <p:cNvSpPr>
            <a:spLocks noGrp="1"/>
          </p:cNvSpPr>
          <p:nvPr>
            <p:ph type="subTitle" idx="1"/>
          </p:nvPr>
        </p:nvSpPr>
        <p:spPr>
          <a:xfrm>
            <a:off x="577781" y="1383166"/>
            <a:ext cx="8098970" cy="1138646"/>
          </a:xfrm>
          <a:solidFill>
            <a:schemeClr val="tx1"/>
          </a:solidFill>
        </p:spPr>
        <p:txBody>
          <a:bodyPr>
            <a:normAutofit/>
          </a:bodyPr>
          <a:lstStyle/>
          <a:p>
            <a:pPr algn="l"/>
            <a:r>
              <a:rPr kumimoji="1" lang="ja-JP" altLang="en-US" sz="1800" dirty="0">
                <a:solidFill>
                  <a:schemeClr val="bg1"/>
                </a:solidFill>
                <a:latin typeface="HGPｺﾞｼｯｸM" panose="020B0600000000000000" pitchFamily="50" charset="-128"/>
                <a:ea typeface="HGPｺﾞｼｯｸM" panose="020B0600000000000000" pitchFamily="50" charset="-128"/>
              </a:rPr>
              <a:t>私は、藤本一郎弁護士の企画する若手弁護士・法科大学院学生向けシンポジウム「弁護士の国際化の中で勝ち抜くには？」 （</a:t>
            </a:r>
            <a:r>
              <a:rPr kumimoji="1" lang="en-US" altLang="ja-JP" sz="1800" dirty="0">
                <a:solidFill>
                  <a:schemeClr val="bg1"/>
                </a:solidFill>
                <a:latin typeface="HGPｺﾞｼｯｸM" panose="020B0600000000000000" pitchFamily="50" charset="-128"/>
                <a:ea typeface="HGPｺﾞｼｯｸM" panose="020B0600000000000000" pitchFamily="50" charset="-128"/>
              </a:rPr>
              <a:t>2019</a:t>
            </a:r>
            <a:r>
              <a:rPr kumimoji="1" lang="ja-JP" altLang="en-US" sz="1800" dirty="0">
                <a:solidFill>
                  <a:schemeClr val="bg1"/>
                </a:solidFill>
                <a:latin typeface="HGPｺﾞｼｯｸM" panose="020B0600000000000000" pitchFamily="50" charset="-128"/>
                <a:ea typeface="HGPｺﾞｼｯｸM" panose="020B0600000000000000" pitchFamily="50" charset="-128"/>
              </a:rPr>
              <a:t>年</a:t>
            </a:r>
            <a:r>
              <a:rPr kumimoji="1" lang="en-US" altLang="ja-JP" sz="1800" dirty="0">
                <a:solidFill>
                  <a:schemeClr val="bg1"/>
                </a:solidFill>
                <a:latin typeface="HGPｺﾞｼｯｸM" panose="020B0600000000000000" pitchFamily="50" charset="-128"/>
                <a:ea typeface="HGPｺﾞｼｯｸM" panose="020B0600000000000000" pitchFamily="50" charset="-128"/>
              </a:rPr>
              <a:t>9</a:t>
            </a:r>
            <a:r>
              <a:rPr kumimoji="1" lang="ja-JP" altLang="en-US" sz="1800" dirty="0">
                <a:solidFill>
                  <a:schemeClr val="bg1"/>
                </a:solidFill>
                <a:latin typeface="HGPｺﾞｼｯｸM" panose="020B0600000000000000" pitchFamily="50" charset="-128"/>
                <a:ea typeface="HGPｺﾞｼｯｸM" panose="020B0600000000000000" pitchFamily="50" charset="-128"/>
              </a:rPr>
              <a:t>月</a:t>
            </a:r>
            <a:r>
              <a:rPr kumimoji="1" lang="en-US" altLang="ja-JP" sz="1800" dirty="0">
                <a:solidFill>
                  <a:schemeClr val="bg1"/>
                </a:solidFill>
                <a:latin typeface="HGPｺﾞｼｯｸM" panose="020B0600000000000000" pitchFamily="50" charset="-128"/>
                <a:ea typeface="HGPｺﾞｼｯｸM" panose="020B0600000000000000" pitchFamily="50" charset="-128"/>
              </a:rPr>
              <a:t>7</a:t>
            </a:r>
            <a:r>
              <a:rPr kumimoji="1" lang="ja-JP" altLang="en-US" sz="1800" dirty="0">
                <a:solidFill>
                  <a:schemeClr val="bg1"/>
                </a:solidFill>
                <a:latin typeface="HGPｺﾞｼｯｸM" panose="020B0600000000000000" pitchFamily="50" charset="-128"/>
                <a:ea typeface="HGPｺﾞｼｯｸM" panose="020B0600000000000000" pitchFamily="50" charset="-128"/>
              </a:rPr>
              <a:t>日（土）午後</a:t>
            </a:r>
            <a:r>
              <a:rPr kumimoji="1" lang="en-US" altLang="ja-JP" sz="1800" dirty="0">
                <a:solidFill>
                  <a:schemeClr val="bg1"/>
                </a:solidFill>
                <a:latin typeface="HGPｺﾞｼｯｸM" panose="020B0600000000000000" pitchFamily="50" charset="-128"/>
                <a:ea typeface="HGPｺﾞｼｯｸM" panose="020B0600000000000000" pitchFamily="50" charset="-128"/>
              </a:rPr>
              <a:t>6</a:t>
            </a:r>
            <a:r>
              <a:rPr kumimoji="1" lang="ja-JP" altLang="en-US" sz="1800" dirty="0">
                <a:solidFill>
                  <a:schemeClr val="bg1"/>
                </a:solidFill>
                <a:latin typeface="HGPｺﾞｼｯｸM" panose="020B0600000000000000" pitchFamily="50" charset="-128"/>
                <a:ea typeface="HGPｺﾞｼｯｸM" panose="020B0600000000000000" pitchFamily="50" charset="-128"/>
              </a:rPr>
              <a:t>時～</a:t>
            </a:r>
            <a:r>
              <a:rPr kumimoji="1" lang="en-US" altLang="ja-JP" sz="1800" dirty="0">
                <a:solidFill>
                  <a:schemeClr val="bg1"/>
                </a:solidFill>
                <a:latin typeface="HGPｺﾞｼｯｸM" panose="020B0600000000000000" pitchFamily="50" charset="-128"/>
                <a:ea typeface="HGPｺﾞｼｯｸM" panose="020B0600000000000000" pitchFamily="50" charset="-128"/>
              </a:rPr>
              <a:t>8</a:t>
            </a:r>
            <a:r>
              <a:rPr kumimoji="1" lang="ja-JP" altLang="en-US" sz="1800" dirty="0">
                <a:solidFill>
                  <a:schemeClr val="bg1"/>
                </a:solidFill>
                <a:latin typeface="HGPｺﾞｼｯｸM" panose="020B0600000000000000" pitchFamily="50" charset="-128"/>
                <a:ea typeface="HGPｺﾞｼｯｸM" panose="020B0600000000000000" pitchFamily="50" charset="-128"/>
              </a:rPr>
              <a:t>時）＠同志社大学寒梅館（同志社大学ロースクール）</a:t>
            </a:r>
            <a:r>
              <a:rPr kumimoji="1" lang="en-US" altLang="ja-JP" sz="1800" dirty="0">
                <a:solidFill>
                  <a:schemeClr val="bg1"/>
                </a:solidFill>
                <a:latin typeface="HGPｺﾞｼｯｸM" panose="020B0600000000000000" pitchFamily="50" charset="-128"/>
                <a:ea typeface="HGPｺﾞｼｯｸM" panose="020B0600000000000000" pitchFamily="50" charset="-128"/>
              </a:rPr>
              <a:t>K203</a:t>
            </a:r>
            <a:r>
              <a:rPr kumimoji="1" lang="ja-JP" altLang="en-US" sz="1800" dirty="0">
                <a:solidFill>
                  <a:schemeClr val="bg1"/>
                </a:solidFill>
                <a:latin typeface="HGPｺﾞｼｯｸM" panose="020B0600000000000000" pitchFamily="50" charset="-128"/>
                <a:ea typeface="HGPｺﾞｼｯｸM" panose="020B0600000000000000" pitchFamily="50" charset="-128"/>
              </a:rPr>
              <a:t>号室（予定）に参加申込します。</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p:txBody>
      </p:sp>
      <p:sp>
        <p:nvSpPr>
          <p:cNvPr id="4" name="テキスト ボックス 3">
            <a:extLst>
              <a:ext uri="{FF2B5EF4-FFF2-40B4-BE49-F238E27FC236}">
                <a16:creationId xmlns:a16="http://schemas.microsoft.com/office/drawing/2014/main" id="{944C8E42-4950-48A1-B3D1-62271C9D42BC}"/>
              </a:ext>
            </a:extLst>
          </p:cNvPr>
          <p:cNvSpPr txBox="1"/>
          <p:nvPr/>
        </p:nvSpPr>
        <p:spPr>
          <a:xfrm>
            <a:off x="351692" y="5642149"/>
            <a:ext cx="8325059" cy="954107"/>
          </a:xfrm>
          <a:prstGeom prst="rect">
            <a:avLst/>
          </a:prstGeom>
          <a:noFill/>
        </p:spPr>
        <p:txBody>
          <a:bodyPr wrap="square" rtlCol="0">
            <a:spAutoFit/>
          </a:bodyPr>
          <a:lstStyle/>
          <a:p>
            <a:r>
              <a:rPr kumimoji="1" lang="ja-JP" altLang="en-US" sz="1400" dirty="0">
                <a:solidFill>
                  <a:schemeClr val="bg1"/>
                </a:solidFill>
              </a:rPr>
              <a:t>若手弁護士・法科大学院生・司法試験受験生などを主たるターゲットとして想定しておりますが、</a:t>
            </a:r>
            <a:r>
              <a:rPr kumimoji="1" lang="ja-JP" altLang="en-US" sz="1400" b="1" u="sng" dirty="0">
                <a:solidFill>
                  <a:schemeClr val="bg1"/>
                </a:solidFill>
              </a:rPr>
              <a:t>参加そのものはどなたでも可能です（無料・要申込）</a:t>
            </a:r>
            <a:r>
              <a:rPr kumimoji="1" lang="ja-JP" altLang="en-US" sz="1400" dirty="0">
                <a:solidFill>
                  <a:schemeClr val="bg1"/>
                </a:solidFill>
              </a:rPr>
              <a:t>ので、①氏名・②連絡先・③所属・④シンポ後の懇親会（有償）参加希望有無の</a:t>
            </a:r>
            <a:r>
              <a:rPr kumimoji="1" lang="en-US" altLang="ja-JP" sz="1400" dirty="0">
                <a:solidFill>
                  <a:schemeClr val="bg1"/>
                </a:solidFill>
              </a:rPr>
              <a:t>4</a:t>
            </a:r>
            <a:r>
              <a:rPr kumimoji="1" lang="ja-JP" altLang="en-US" sz="1400" dirty="0">
                <a:solidFill>
                  <a:schemeClr val="bg1"/>
                </a:solidFill>
              </a:rPr>
              <a:t>点を明らかにして、</a:t>
            </a:r>
            <a:r>
              <a:rPr kumimoji="1" lang="ja-JP" altLang="en-US" sz="1400" b="1" u="sng" dirty="0">
                <a:solidFill>
                  <a:schemeClr val="bg1"/>
                </a:solidFill>
              </a:rPr>
              <a:t>メール（</a:t>
            </a:r>
            <a:r>
              <a:rPr kumimoji="1" lang="en-US" altLang="ja-JP" sz="1400" b="1" u="sng" dirty="0">
                <a:solidFill>
                  <a:schemeClr val="bg1"/>
                </a:solidFill>
              </a:rPr>
              <a:t>info@ci-lpc.com</a:t>
            </a:r>
            <a:r>
              <a:rPr kumimoji="1" lang="ja-JP" altLang="en-US" sz="1400" b="1" u="sng" dirty="0">
                <a:solidFill>
                  <a:schemeClr val="bg1"/>
                </a:solidFill>
              </a:rPr>
              <a:t>）、</a:t>
            </a:r>
            <a:r>
              <a:rPr kumimoji="1" lang="en-US" altLang="ja-JP" sz="1400" b="1" u="sng" dirty="0">
                <a:solidFill>
                  <a:schemeClr val="bg1"/>
                </a:solidFill>
              </a:rPr>
              <a:t>FAX</a:t>
            </a:r>
            <a:r>
              <a:rPr kumimoji="1" lang="ja-JP" altLang="en-US" sz="1400" b="1" u="sng" dirty="0">
                <a:solidFill>
                  <a:schemeClr val="bg1"/>
                </a:solidFill>
              </a:rPr>
              <a:t>（</a:t>
            </a:r>
            <a:r>
              <a:rPr kumimoji="1" lang="en-US" altLang="ja-JP" sz="1400" b="1" u="sng" dirty="0">
                <a:solidFill>
                  <a:schemeClr val="bg1"/>
                </a:solidFill>
              </a:rPr>
              <a:t>06-4708-3260</a:t>
            </a:r>
            <a:r>
              <a:rPr kumimoji="1" lang="ja-JP" altLang="en-US" sz="1400" b="1" u="sng" dirty="0">
                <a:solidFill>
                  <a:schemeClr val="bg1"/>
                </a:solidFill>
              </a:rPr>
              <a:t>）又は</a:t>
            </a:r>
            <a:r>
              <a:rPr kumimoji="1" lang="en-US" altLang="ja-JP" sz="1400" b="1" u="sng" dirty="0">
                <a:solidFill>
                  <a:schemeClr val="bg1"/>
                </a:solidFill>
              </a:rPr>
              <a:t>twitter</a:t>
            </a:r>
            <a:r>
              <a:rPr kumimoji="1" lang="ja-JP" altLang="en-US" sz="1400" b="1" u="sng" dirty="0">
                <a:solidFill>
                  <a:schemeClr val="bg1"/>
                </a:solidFill>
              </a:rPr>
              <a:t>（</a:t>
            </a:r>
            <a:r>
              <a:rPr kumimoji="1" lang="en-US" altLang="ja-JP" sz="1400" b="1" u="sng" dirty="0" err="1">
                <a:solidFill>
                  <a:schemeClr val="bg1"/>
                </a:solidFill>
              </a:rPr>
              <a:t>ifujimoto</a:t>
            </a:r>
            <a:r>
              <a:rPr kumimoji="1" lang="ja-JP" altLang="en-US" sz="1400" b="1" u="sng" dirty="0">
                <a:solidFill>
                  <a:schemeClr val="bg1"/>
                </a:solidFill>
              </a:rPr>
              <a:t>）でお申し込み下さい</a:t>
            </a:r>
            <a:r>
              <a:rPr kumimoji="1" lang="ja-JP" altLang="en-US" sz="1400" dirty="0">
                <a:solidFill>
                  <a:schemeClr val="bg1"/>
                </a:solidFill>
              </a:rPr>
              <a:t>。なお、会場の収容人数の都合から</a:t>
            </a:r>
            <a:r>
              <a:rPr kumimoji="1" lang="ja-JP" altLang="en-US" sz="1400" b="1" u="sng" dirty="0">
                <a:solidFill>
                  <a:schemeClr val="bg1"/>
                </a:solidFill>
              </a:rPr>
              <a:t>先着順</a:t>
            </a:r>
            <a:r>
              <a:rPr kumimoji="1" lang="ja-JP" altLang="en-US" sz="1400" dirty="0">
                <a:solidFill>
                  <a:schemeClr val="bg1"/>
                </a:solidFill>
              </a:rPr>
              <a:t>となります。</a:t>
            </a:r>
          </a:p>
        </p:txBody>
      </p:sp>
      <p:sp>
        <p:nvSpPr>
          <p:cNvPr id="5" name="テキスト ボックス 4">
            <a:extLst>
              <a:ext uri="{FF2B5EF4-FFF2-40B4-BE49-F238E27FC236}">
                <a16:creationId xmlns:a16="http://schemas.microsoft.com/office/drawing/2014/main" id="{BDFC5681-A7B4-42DF-90DF-988461C9B641}"/>
              </a:ext>
            </a:extLst>
          </p:cNvPr>
          <p:cNvSpPr txBox="1"/>
          <p:nvPr/>
        </p:nvSpPr>
        <p:spPr>
          <a:xfrm>
            <a:off x="663781" y="2540725"/>
            <a:ext cx="7906354" cy="3002431"/>
          </a:xfrm>
          <a:prstGeom prst="rect">
            <a:avLst/>
          </a:prstGeom>
          <a:noFill/>
        </p:spPr>
        <p:txBody>
          <a:bodyPr wrap="square" rtlCol="0">
            <a:spAutoFit/>
          </a:bodyPr>
          <a:lstStyle/>
          <a:p>
            <a:r>
              <a:rPr kumimoji="1" lang="ja-JP" altLang="en-US" sz="1600" dirty="0">
                <a:solidFill>
                  <a:schemeClr val="bg1"/>
                </a:solidFill>
              </a:rPr>
              <a:t>①申込者氏名：</a:t>
            </a:r>
            <a:endParaRPr kumimoji="1" lang="en-US" altLang="ja-JP" sz="1600" dirty="0">
              <a:solidFill>
                <a:schemeClr val="bg1"/>
              </a:solidFill>
            </a:endParaRPr>
          </a:p>
          <a:p>
            <a:endParaRPr kumimoji="1" lang="en-US" altLang="ja-JP" sz="1600" dirty="0">
              <a:solidFill>
                <a:schemeClr val="bg1"/>
              </a:solidFill>
            </a:endParaRPr>
          </a:p>
          <a:p>
            <a:r>
              <a:rPr kumimoji="1" lang="ja-JP" altLang="en-US" sz="1600" dirty="0">
                <a:solidFill>
                  <a:schemeClr val="bg1"/>
                </a:solidFill>
              </a:rPr>
              <a:t>②連絡先（</a:t>
            </a:r>
            <a:r>
              <a:rPr kumimoji="1" lang="ja-JP" altLang="en-US" sz="1600" dirty="0">
                <a:solidFill>
                  <a:schemeClr val="bg1"/>
                </a:solidFill>
                <a:sym typeface="Wingdings" panose="05000000000000000000" pitchFamily="2" charset="2"/>
              </a:rPr>
              <a:t>電話）</a:t>
            </a:r>
            <a:r>
              <a:rPr kumimoji="1" lang="en-US" altLang="ja-JP" sz="1600" dirty="0">
                <a:solidFill>
                  <a:schemeClr val="bg1"/>
                </a:solidFill>
                <a:sym typeface="Wingdings" panose="05000000000000000000" pitchFamily="2" charset="2"/>
              </a:rPr>
              <a:t>			</a:t>
            </a:r>
            <a:r>
              <a:rPr kumimoji="1" lang="ja-JP" altLang="en-US" sz="1600" dirty="0">
                <a:solidFill>
                  <a:schemeClr val="bg1"/>
                </a:solidFill>
                <a:sym typeface="Wingdings" panose="05000000000000000000" pitchFamily="2" charset="2"/>
              </a:rPr>
              <a:t>（電子メール）</a:t>
            </a:r>
            <a:endParaRPr kumimoji="1" lang="en-US" altLang="ja-JP" sz="1600" dirty="0">
              <a:solidFill>
                <a:schemeClr val="bg1"/>
              </a:solidFill>
              <a:sym typeface="Wingdings" panose="05000000000000000000" pitchFamily="2" charset="2"/>
            </a:endParaRPr>
          </a:p>
          <a:p>
            <a:endParaRPr kumimoji="1" lang="en-US" altLang="ja-JP" sz="1600" dirty="0">
              <a:solidFill>
                <a:schemeClr val="bg1"/>
              </a:solidFill>
              <a:sym typeface="Wingdings" panose="05000000000000000000" pitchFamily="2" charset="2"/>
            </a:endParaRPr>
          </a:p>
          <a:p>
            <a:r>
              <a:rPr kumimoji="1" lang="en-US" altLang="ja-JP" sz="1200" dirty="0">
                <a:solidFill>
                  <a:schemeClr val="bg1"/>
                </a:solidFill>
              </a:rPr>
              <a:t>※</a:t>
            </a:r>
            <a:r>
              <a:rPr kumimoji="1" lang="ja-JP" altLang="en-US" sz="1200" dirty="0">
                <a:solidFill>
                  <a:schemeClr val="bg1"/>
                </a:solidFill>
              </a:rPr>
              <a:t>会場の変更等の連絡は電子メールで送ります。</a:t>
            </a:r>
            <a:endParaRPr kumimoji="1" lang="en-US" altLang="ja-JP" sz="1200" dirty="0">
              <a:solidFill>
                <a:schemeClr val="bg1"/>
              </a:solidFill>
            </a:endParaRPr>
          </a:p>
          <a:p>
            <a:r>
              <a:rPr kumimoji="1" lang="ja-JP" altLang="en-US" sz="1600" dirty="0">
                <a:solidFill>
                  <a:schemeClr val="bg1"/>
                </a:solidFill>
              </a:rPr>
              <a:t>③所属：</a:t>
            </a:r>
            <a:endParaRPr kumimoji="1" lang="en-US" altLang="ja-JP" sz="1600" dirty="0">
              <a:solidFill>
                <a:schemeClr val="bg1"/>
              </a:solidFill>
            </a:endParaRPr>
          </a:p>
          <a:p>
            <a:r>
              <a:rPr kumimoji="1" lang="ja-JP" altLang="en-US" sz="1600" dirty="0">
                <a:solidFill>
                  <a:schemeClr val="bg1"/>
                </a:solidFill>
              </a:rPr>
              <a:t>　□学生　　□修習生・司法試験合格発表待ち　□弁護士　□その他一般</a:t>
            </a:r>
            <a:endParaRPr kumimoji="1" lang="en-US" altLang="ja-JP" sz="1600" dirty="0">
              <a:solidFill>
                <a:schemeClr val="bg1"/>
              </a:solidFill>
            </a:endParaRPr>
          </a:p>
          <a:p>
            <a:r>
              <a:rPr kumimoji="1" lang="ja-JP" altLang="en-US" sz="1600" dirty="0">
                <a:solidFill>
                  <a:schemeClr val="bg1"/>
                </a:solidFill>
              </a:rPr>
              <a:t>　具体的な所属先：</a:t>
            </a:r>
            <a:endParaRPr kumimoji="1" lang="en-US" altLang="ja-JP" sz="1600" dirty="0">
              <a:solidFill>
                <a:schemeClr val="bg1"/>
              </a:solidFill>
            </a:endParaRPr>
          </a:p>
          <a:p>
            <a:endParaRPr kumimoji="1" lang="en-US" altLang="ja-JP" sz="1600" dirty="0">
              <a:solidFill>
                <a:schemeClr val="bg1"/>
              </a:solidFill>
            </a:endParaRPr>
          </a:p>
          <a:p>
            <a:r>
              <a:rPr kumimoji="1" lang="ja-JP" altLang="en-US" sz="1600" dirty="0">
                <a:solidFill>
                  <a:schemeClr val="bg1"/>
                </a:solidFill>
              </a:rPr>
              <a:t>④上記シンポジウム後に開催される懇親会（参加費</a:t>
            </a:r>
            <a:r>
              <a:rPr kumimoji="1" lang="en-US" altLang="ja-JP" sz="1600" dirty="0">
                <a:solidFill>
                  <a:schemeClr val="bg1"/>
                </a:solidFill>
              </a:rPr>
              <a:t>2000</a:t>
            </a:r>
            <a:r>
              <a:rPr kumimoji="1" lang="ja-JP" altLang="en-US" sz="1600" dirty="0">
                <a:solidFill>
                  <a:schemeClr val="bg1"/>
                </a:solidFill>
              </a:rPr>
              <a:t>円（学生）・</a:t>
            </a:r>
            <a:r>
              <a:rPr kumimoji="1" lang="en-US" altLang="ja-JP" sz="1600" dirty="0">
                <a:solidFill>
                  <a:schemeClr val="bg1"/>
                </a:solidFill>
              </a:rPr>
              <a:t>8000</a:t>
            </a:r>
            <a:r>
              <a:rPr kumimoji="1" lang="ja-JP" altLang="en-US" sz="1600" dirty="0">
                <a:solidFill>
                  <a:schemeClr val="bg1"/>
                </a:solidFill>
              </a:rPr>
              <a:t>円（弁護士、その他一般）程度を想定、所属により傾斜）へ参加を</a:t>
            </a:r>
          </a:p>
          <a:p>
            <a:r>
              <a:rPr kumimoji="1" lang="ja-JP" altLang="en-US" sz="1600" dirty="0">
                <a:solidFill>
                  <a:schemeClr val="bg1"/>
                </a:solidFill>
              </a:rPr>
              <a:t>□　　希望します				□　希望しません</a:t>
            </a:r>
          </a:p>
        </p:txBody>
      </p:sp>
    </p:spTree>
    <p:extLst>
      <p:ext uri="{BB962C8B-B14F-4D97-AF65-F5344CB8AC3E}">
        <p14:creationId xmlns:p14="http://schemas.microsoft.com/office/powerpoint/2010/main" val="84024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2E57A-5E30-4E91-8D80-DB4A16BF9B2E}"/>
              </a:ext>
            </a:extLst>
          </p:cNvPr>
          <p:cNvSpPr>
            <a:spLocks noGrp="1"/>
          </p:cNvSpPr>
          <p:nvPr>
            <p:ph type="ctrTitle"/>
          </p:nvPr>
        </p:nvSpPr>
        <p:spPr>
          <a:xfrm>
            <a:off x="220888" y="291763"/>
            <a:ext cx="8622772" cy="494846"/>
          </a:xfrm>
        </p:spPr>
        <p:txBody>
          <a:bodyPr>
            <a:normAutofit/>
          </a:bodyPr>
          <a:lstStyle/>
          <a:p>
            <a:r>
              <a:rPr kumimoji="1" lang="ja-JP" altLang="en-US" sz="2400" dirty="0">
                <a:solidFill>
                  <a:schemeClr val="bg1"/>
                </a:solidFill>
              </a:rPr>
              <a:t>パネラー等のご紹介</a:t>
            </a:r>
          </a:p>
        </p:txBody>
      </p:sp>
      <p:sp>
        <p:nvSpPr>
          <p:cNvPr id="3" name="字幕 2">
            <a:extLst>
              <a:ext uri="{FF2B5EF4-FFF2-40B4-BE49-F238E27FC236}">
                <a16:creationId xmlns:a16="http://schemas.microsoft.com/office/drawing/2014/main" id="{99EBAC06-3590-491C-A413-EE253CE00932}"/>
              </a:ext>
            </a:extLst>
          </p:cNvPr>
          <p:cNvSpPr>
            <a:spLocks noGrp="1"/>
          </p:cNvSpPr>
          <p:nvPr>
            <p:ph type="subTitle" idx="1"/>
          </p:nvPr>
        </p:nvSpPr>
        <p:spPr>
          <a:xfrm>
            <a:off x="220888" y="3189355"/>
            <a:ext cx="8470936" cy="3030575"/>
          </a:xfrm>
        </p:spPr>
        <p:txBody>
          <a:bodyPr>
            <a:normAutofit fontScale="92500" lnSpcReduction="20000"/>
          </a:bodyPr>
          <a:lstStyle/>
          <a:p>
            <a:pPr marL="342900" indent="-342900" algn="l">
              <a:buFont typeface="Arial" panose="020B0604020202020204" pitchFamily="34" charset="0"/>
              <a:buChar char="•"/>
            </a:pPr>
            <a:r>
              <a:rPr kumimoji="1" lang="ja-JP" altLang="en-US" sz="1900" dirty="0">
                <a:solidFill>
                  <a:schemeClr val="bg1"/>
                </a:solidFill>
                <a:effectLst/>
                <a:latin typeface="HGPｺﾞｼｯｸM" panose="020B0600000000000000" pitchFamily="50" charset="-128"/>
                <a:ea typeface="HGPｺﾞｼｯｸM" panose="020B0600000000000000" pitchFamily="50" charset="-128"/>
              </a:rPr>
              <a:t>グローバルな法律事務所である「ベーカーマッケンジー」の東京代表を務める弁護士。</a:t>
            </a:r>
            <a:endParaRPr kumimoji="1" lang="en-US" altLang="ja-JP" sz="1900" dirty="0">
              <a:solidFill>
                <a:schemeClr val="bg1"/>
              </a:solidFill>
              <a:effectLst/>
              <a:latin typeface="HGPｺﾞｼｯｸM" panose="020B0600000000000000" pitchFamily="50" charset="-128"/>
              <a:ea typeface="HGPｺﾞｼｯｸM" panose="020B0600000000000000" pitchFamily="50" charset="-128"/>
            </a:endParaRPr>
          </a:p>
          <a:p>
            <a:pPr marL="342900" indent="-342900" algn="l">
              <a:lnSpc>
                <a:spcPct val="120000"/>
              </a:lnSpc>
              <a:buFont typeface="Arial" panose="020B0604020202020204" pitchFamily="34" charset="0"/>
              <a:buChar char="•"/>
            </a:pPr>
            <a:r>
              <a:rPr kumimoji="1" lang="ja-JP" altLang="en-US" sz="1900" dirty="0">
                <a:solidFill>
                  <a:schemeClr val="bg1"/>
                </a:solidFill>
                <a:effectLst/>
                <a:latin typeface="HGPｺﾞｼｯｸM" panose="020B0600000000000000" pitchFamily="50" charset="-128"/>
                <a:ea typeface="HGPｺﾞｼｯｸM" panose="020B0600000000000000" pitchFamily="50" charset="-128"/>
              </a:rPr>
              <a:t>国内外における訴訟・仲裁・調停等の紛争処理、社内調査およびコンプライアンス案件を主に取扱う。また、国際取引法、会社法、契約法および競争法にも精通している。国内外の製造業、金融業、流通サービス業、建設業、食品生活用品、航空宇宙・防衛産業、</a:t>
            </a:r>
            <a:r>
              <a:rPr kumimoji="1" lang="en-US" altLang="ja-JP" sz="1900" dirty="0">
                <a:solidFill>
                  <a:schemeClr val="bg1"/>
                </a:solidFill>
                <a:effectLst/>
                <a:latin typeface="HGPｺﾞｼｯｸM" panose="020B0600000000000000" pitchFamily="50" charset="-128"/>
                <a:ea typeface="HGPｺﾞｼｯｸM" panose="020B0600000000000000" pitchFamily="50" charset="-128"/>
              </a:rPr>
              <a:t>IT</a:t>
            </a:r>
            <a:r>
              <a:rPr kumimoji="1" lang="ja-JP" altLang="en-US" sz="1900" dirty="0">
                <a:solidFill>
                  <a:schemeClr val="bg1"/>
                </a:solidFill>
                <a:effectLst/>
                <a:latin typeface="HGPｺﾞｼｯｸM" panose="020B0600000000000000" pitchFamily="50" charset="-128"/>
                <a:ea typeface="HGPｺﾞｼｯｸM" panose="020B0600000000000000" pitchFamily="50" charset="-128"/>
              </a:rPr>
              <a:t>システム産業、医療・薬事業界など幅広い企業を対象とし、法的アドバイスを提供している。</a:t>
            </a:r>
            <a:endParaRPr kumimoji="1" lang="en-US" altLang="ja-JP" sz="1900" dirty="0">
              <a:solidFill>
                <a:schemeClr val="bg1"/>
              </a:solidFill>
              <a:effectLst/>
              <a:latin typeface="HGPｺﾞｼｯｸM" panose="020B0600000000000000" pitchFamily="50" charset="-128"/>
              <a:ea typeface="HGPｺﾞｼｯｸM" panose="020B0600000000000000" pitchFamily="50" charset="-128"/>
            </a:endParaRPr>
          </a:p>
          <a:p>
            <a:pPr marL="342900" indent="-342900" algn="l">
              <a:lnSpc>
                <a:spcPct val="110000"/>
              </a:lnSpc>
              <a:buFont typeface="Arial" panose="020B0604020202020204" pitchFamily="34" charset="0"/>
              <a:buChar char="•"/>
            </a:pPr>
            <a:r>
              <a:rPr kumimoji="1" lang="ja-JP" altLang="en-US" sz="1900" dirty="0">
                <a:solidFill>
                  <a:schemeClr val="bg1"/>
                </a:solidFill>
                <a:effectLst/>
                <a:latin typeface="HGPｺﾞｼｯｸM" panose="020B0600000000000000" pitchFamily="50" charset="-128"/>
                <a:ea typeface="HGPｺﾞｼｯｸM" panose="020B0600000000000000" pitchFamily="50" charset="-128"/>
              </a:rPr>
              <a:t>日本弁護士会連合会 国際業務・外国弁護士委員会副委員長、中小企業海外展開支援ワーキンググループ座長等を務めている。</a:t>
            </a:r>
            <a:endParaRPr kumimoji="1" lang="en-US" altLang="ja-JP" sz="1900" dirty="0">
              <a:solidFill>
                <a:schemeClr val="bg1"/>
              </a:solidFill>
              <a:effectLst/>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900" dirty="0">
                <a:solidFill>
                  <a:schemeClr val="bg1"/>
                </a:solidFill>
                <a:effectLst/>
                <a:latin typeface="HGPｺﾞｼｯｸM" panose="020B0600000000000000" pitchFamily="50" charset="-128"/>
                <a:ea typeface="HGPｺﾞｼｯｸM" panose="020B0600000000000000" pitchFamily="50" charset="-128"/>
              </a:rPr>
              <a:t>グローバルファームのパートナー弁護士である日本資格弁護士として、いま何を考えているかを激白する。</a:t>
            </a:r>
            <a:endParaRPr kumimoji="1" lang="en-US" altLang="ja-JP" sz="1900" dirty="0">
              <a:solidFill>
                <a:schemeClr val="bg1"/>
              </a:solidFill>
              <a:effectLst/>
              <a:latin typeface="HGPｺﾞｼｯｸM" panose="020B0600000000000000" pitchFamily="50" charset="-128"/>
              <a:ea typeface="HGPｺﾞｼｯｸM" panose="020B0600000000000000" pitchFamily="50" charset="-128"/>
            </a:endParaRPr>
          </a:p>
        </p:txBody>
      </p:sp>
      <p:pic>
        <p:nvPicPr>
          <p:cNvPr id="4" name="図 3">
            <a:extLst>
              <a:ext uri="{FF2B5EF4-FFF2-40B4-BE49-F238E27FC236}">
                <a16:creationId xmlns:a16="http://schemas.microsoft.com/office/drawing/2014/main" id="{C6C18F4E-C52A-46CA-A7BA-F612AEFFFF16}"/>
              </a:ext>
            </a:extLst>
          </p:cNvPr>
          <p:cNvPicPr>
            <a:picLocks noChangeAspect="1"/>
          </p:cNvPicPr>
          <p:nvPr/>
        </p:nvPicPr>
        <p:blipFill>
          <a:blip r:embed="rId2"/>
          <a:stretch>
            <a:fillRect/>
          </a:stretch>
        </p:blipFill>
        <p:spPr>
          <a:xfrm>
            <a:off x="624666" y="899488"/>
            <a:ext cx="1651286" cy="2064108"/>
          </a:xfrm>
          <a:prstGeom prst="rect">
            <a:avLst/>
          </a:prstGeom>
        </p:spPr>
      </p:pic>
      <p:sp>
        <p:nvSpPr>
          <p:cNvPr id="5" name="テキスト ボックス 4">
            <a:extLst>
              <a:ext uri="{FF2B5EF4-FFF2-40B4-BE49-F238E27FC236}">
                <a16:creationId xmlns:a16="http://schemas.microsoft.com/office/drawing/2014/main" id="{8AE3118B-6BF5-4D77-BFD7-6C567B173D4C}"/>
              </a:ext>
            </a:extLst>
          </p:cNvPr>
          <p:cNvSpPr txBox="1"/>
          <p:nvPr/>
        </p:nvSpPr>
        <p:spPr>
          <a:xfrm>
            <a:off x="2685865" y="1147714"/>
            <a:ext cx="5886699" cy="1815882"/>
          </a:xfrm>
          <a:prstGeom prst="rect">
            <a:avLst/>
          </a:prstGeom>
          <a:noFill/>
        </p:spPr>
        <p:txBody>
          <a:bodyPr wrap="square" rtlCol="0">
            <a:spAutoFit/>
          </a:bodyPr>
          <a:lstStyle/>
          <a:p>
            <a:r>
              <a:rPr kumimoji="1" lang="ja-JP" altLang="en-US" sz="2000" u="sng" dirty="0">
                <a:solidFill>
                  <a:schemeClr val="bg1"/>
                </a:solidFill>
                <a:latin typeface="+mj-ea"/>
                <a:ea typeface="+mj-ea"/>
              </a:rPr>
              <a:t>武藤佳昭</a:t>
            </a:r>
            <a:endParaRPr kumimoji="1" lang="en-US" altLang="ja-JP" sz="2000" u="sng" dirty="0">
              <a:solidFill>
                <a:schemeClr val="bg1"/>
              </a:solidFill>
              <a:latin typeface="+mj-ea"/>
              <a:ea typeface="+mj-ea"/>
            </a:endParaRPr>
          </a:p>
          <a:p>
            <a:endParaRPr kumimoji="1" lang="en-US" altLang="ja-JP" sz="2000" u="sng" dirty="0">
              <a:solidFill>
                <a:schemeClr val="bg1"/>
              </a:solidFill>
              <a:latin typeface="+mj-ea"/>
              <a:ea typeface="+mj-ea"/>
            </a:endParaRPr>
          </a:p>
          <a:p>
            <a:r>
              <a:rPr kumimoji="1" lang="ja-JP" altLang="en-US" dirty="0">
                <a:solidFill>
                  <a:schemeClr val="bg1"/>
                </a:solidFill>
              </a:rPr>
              <a:t>ベーカーマッケンジー法律事務所外国法共同・パートナー</a:t>
            </a:r>
            <a:endParaRPr kumimoji="1" lang="en-US" altLang="ja-JP" dirty="0">
              <a:solidFill>
                <a:schemeClr val="bg1"/>
              </a:solidFill>
            </a:endParaRPr>
          </a:p>
          <a:p>
            <a:r>
              <a:rPr kumimoji="1" lang="en-US" altLang="ja-JP" dirty="0">
                <a:solidFill>
                  <a:schemeClr val="bg1"/>
                </a:solidFill>
              </a:rPr>
              <a:t>1988</a:t>
            </a:r>
            <a:r>
              <a:rPr kumimoji="1" lang="ja-JP" altLang="en-US" dirty="0">
                <a:solidFill>
                  <a:schemeClr val="bg1"/>
                </a:solidFill>
              </a:rPr>
              <a:t>年東北大学法学部卒</a:t>
            </a:r>
            <a:endParaRPr kumimoji="1" lang="en-US" altLang="ja-JP" dirty="0">
              <a:solidFill>
                <a:schemeClr val="bg1"/>
              </a:solidFill>
            </a:endParaRPr>
          </a:p>
          <a:p>
            <a:r>
              <a:rPr kumimoji="1" lang="en-US" altLang="ja-JP" dirty="0">
                <a:solidFill>
                  <a:schemeClr val="bg1"/>
                </a:solidFill>
              </a:rPr>
              <a:t>1992</a:t>
            </a:r>
            <a:r>
              <a:rPr kumimoji="1" lang="ja-JP" altLang="en-US" dirty="0">
                <a:solidFill>
                  <a:schemeClr val="bg1"/>
                </a:solidFill>
              </a:rPr>
              <a:t>年東京弁護士会登録</a:t>
            </a:r>
            <a:endParaRPr kumimoji="1" lang="en-US" altLang="ja-JP" dirty="0">
              <a:solidFill>
                <a:schemeClr val="bg1"/>
              </a:solidFill>
            </a:endParaRPr>
          </a:p>
          <a:p>
            <a:r>
              <a:rPr kumimoji="1" lang="en-US" altLang="ja-JP" dirty="0">
                <a:solidFill>
                  <a:schemeClr val="bg1"/>
                </a:solidFill>
              </a:rPr>
              <a:t>1996</a:t>
            </a:r>
            <a:r>
              <a:rPr kumimoji="1" lang="ja-JP" altLang="en-US" dirty="0">
                <a:solidFill>
                  <a:schemeClr val="bg1"/>
                </a:solidFill>
              </a:rPr>
              <a:t>年イリノイ大学法科大学院修士課程卒業</a:t>
            </a:r>
          </a:p>
        </p:txBody>
      </p:sp>
      <p:pic>
        <p:nvPicPr>
          <p:cNvPr id="6" name="Picture 8" descr="3">
            <a:extLst>
              <a:ext uri="{FF2B5EF4-FFF2-40B4-BE49-F238E27FC236}">
                <a16:creationId xmlns:a16="http://schemas.microsoft.com/office/drawing/2014/main" id="{40167FD5-19CA-457A-B0FE-9D900535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991"/>
          <a:stretch>
            <a:fillRect/>
          </a:stretch>
        </p:blipFill>
        <p:spPr bwMode="auto">
          <a:xfrm>
            <a:off x="0" y="6308725"/>
            <a:ext cx="9144000" cy="54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1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2E57A-5E30-4E91-8D80-DB4A16BF9B2E}"/>
              </a:ext>
            </a:extLst>
          </p:cNvPr>
          <p:cNvSpPr>
            <a:spLocks noGrp="1"/>
          </p:cNvSpPr>
          <p:nvPr>
            <p:ph type="ctrTitle"/>
          </p:nvPr>
        </p:nvSpPr>
        <p:spPr>
          <a:xfrm>
            <a:off x="241086" y="306242"/>
            <a:ext cx="8661828" cy="484798"/>
          </a:xfrm>
        </p:spPr>
        <p:txBody>
          <a:bodyPr>
            <a:normAutofit/>
          </a:bodyPr>
          <a:lstStyle/>
          <a:p>
            <a:r>
              <a:rPr kumimoji="1" lang="ja-JP" altLang="en-US" sz="2400" dirty="0">
                <a:solidFill>
                  <a:schemeClr val="bg1"/>
                </a:solidFill>
              </a:rPr>
              <a:t>パネラー等のご紹介</a:t>
            </a:r>
          </a:p>
        </p:txBody>
      </p:sp>
      <p:sp>
        <p:nvSpPr>
          <p:cNvPr id="3" name="字幕 2">
            <a:extLst>
              <a:ext uri="{FF2B5EF4-FFF2-40B4-BE49-F238E27FC236}">
                <a16:creationId xmlns:a16="http://schemas.microsoft.com/office/drawing/2014/main" id="{99EBAC06-3590-491C-A413-EE253CE00932}"/>
              </a:ext>
            </a:extLst>
          </p:cNvPr>
          <p:cNvSpPr>
            <a:spLocks noGrp="1"/>
          </p:cNvSpPr>
          <p:nvPr>
            <p:ph type="subTitle" idx="1"/>
          </p:nvPr>
        </p:nvSpPr>
        <p:spPr>
          <a:xfrm>
            <a:off x="214753" y="3105146"/>
            <a:ext cx="8411757" cy="3204214"/>
          </a:xfrm>
        </p:spPr>
        <p:txBody>
          <a:bodyPr>
            <a:normAutofit/>
          </a:bodyPr>
          <a:lstStyle/>
          <a:p>
            <a:pPr marL="342900" indent="-342900" algn="l">
              <a:buFont typeface="Arial" panose="020B0604020202020204" pitchFamily="34" charset="0"/>
              <a:buChar char="•"/>
            </a:pPr>
            <a:r>
              <a:rPr kumimoji="1" lang="en-US" altLang="ja-JP" sz="1800" dirty="0">
                <a:solidFill>
                  <a:schemeClr val="bg1"/>
                </a:solidFill>
                <a:effectLst/>
                <a:latin typeface="HGPｺﾞｼｯｸM" panose="020B0600000000000000" pitchFamily="50" charset="-128"/>
                <a:ea typeface="HGPｺﾞｼｯｸM" panose="020B0600000000000000" pitchFamily="50" charset="-128"/>
              </a:rPr>
              <a:t>2013</a:t>
            </a:r>
            <a:r>
              <a:rPr kumimoji="1" lang="ja-JP" altLang="en-US" sz="1800" dirty="0">
                <a:solidFill>
                  <a:schemeClr val="bg1"/>
                </a:solidFill>
                <a:effectLst/>
                <a:latin typeface="HGPｺﾞｼｯｸM" panose="020B0600000000000000" pitchFamily="50" charset="-128"/>
                <a:ea typeface="HGPｺﾞｼｯｸM" panose="020B0600000000000000" pitchFamily="50" charset="-128"/>
              </a:rPr>
              <a:t>年、「早稲田リーガルコモンズ法律事務所」を創設。</a:t>
            </a:r>
            <a:endParaRPr kumimoji="1" lang="en-US" altLang="ja-JP" sz="1800" dirty="0">
              <a:solidFill>
                <a:schemeClr val="bg1"/>
              </a:solidFill>
              <a:effectLst/>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effectLst/>
                <a:latin typeface="HGPｺﾞｼｯｸM" panose="020B0600000000000000" pitchFamily="50" charset="-128"/>
                <a:ea typeface="HGPｺﾞｼｯｸM" panose="020B0600000000000000" pitchFamily="50" charset="-128"/>
              </a:rPr>
              <a:t>事務所の国際業務としては、インバウンド業務に注力。</a:t>
            </a:r>
            <a:endParaRPr kumimoji="1" lang="en-US" altLang="ja-JP" sz="1800" dirty="0">
              <a:solidFill>
                <a:schemeClr val="bg1"/>
              </a:solidFill>
              <a:effectLst/>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コンサルタント会社（アクセンチュア）での経験を背景に、中小規模の事業者、特に同族企業の経営者の方々の経営相談全般（契約、事業計画、人事労務、債権管理など日常の経営相談から、不祥事対応、事業承継まで）に対応。</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ブロックチェーン技術の活用など、従来の弁護士の枠を超えた様々な活動を行っている。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事務所経営者として、また、自身の様々な経験・経歴を通じて、国際化の中で日本の弁護士がどうすればより面白い存在となれるかを語る。</a:t>
            </a:r>
          </a:p>
        </p:txBody>
      </p:sp>
      <p:sp>
        <p:nvSpPr>
          <p:cNvPr id="5" name="テキスト ボックス 4">
            <a:extLst>
              <a:ext uri="{FF2B5EF4-FFF2-40B4-BE49-F238E27FC236}">
                <a16:creationId xmlns:a16="http://schemas.microsoft.com/office/drawing/2014/main" id="{8AE3118B-6BF5-4D77-BFD7-6C567B173D4C}"/>
              </a:ext>
            </a:extLst>
          </p:cNvPr>
          <p:cNvSpPr txBox="1"/>
          <p:nvPr/>
        </p:nvSpPr>
        <p:spPr>
          <a:xfrm>
            <a:off x="698360" y="1111881"/>
            <a:ext cx="5622052" cy="1815882"/>
          </a:xfrm>
          <a:prstGeom prst="rect">
            <a:avLst/>
          </a:prstGeom>
          <a:noFill/>
        </p:spPr>
        <p:txBody>
          <a:bodyPr wrap="square" rtlCol="0">
            <a:spAutoFit/>
          </a:bodyPr>
          <a:lstStyle/>
          <a:p>
            <a:r>
              <a:rPr kumimoji="1" lang="ja-JP" altLang="en-US" sz="2000" dirty="0">
                <a:solidFill>
                  <a:schemeClr val="bg1"/>
                </a:solidFill>
                <a:latin typeface="+mj-ea"/>
                <a:ea typeface="+mj-ea"/>
              </a:rPr>
              <a:t>　　</a:t>
            </a:r>
            <a:r>
              <a:rPr kumimoji="1" lang="ja-JP" altLang="en-US" sz="2000" u="sng" dirty="0">
                <a:solidFill>
                  <a:schemeClr val="bg1"/>
                </a:solidFill>
                <a:latin typeface="+mj-ea"/>
                <a:ea typeface="+mj-ea"/>
              </a:rPr>
              <a:t>河﨑健一郎</a:t>
            </a:r>
            <a:endParaRPr kumimoji="1" lang="en-US" altLang="ja-JP" sz="2000" u="sng" dirty="0">
              <a:solidFill>
                <a:schemeClr val="bg1"/>
              </a:solidFill>
              <a:latin typeface="+mj-ea"/>
              <a:ea typeface="+mj-ea"/>
            </a:endParaRPr>
          </a:p>
          <a:p>
            <a:endParaRPr kumimoji="1" lang="en-US" altLang="ja-JP" sz="2000" u="sng" dirty="0">
              <a:solidFill>
                <a:schemeClr val="bg1"/>
              </a:solidFill>
              <a:latin typeface="+mj-ea"/>
              <a:ea typeface="+mj-ea"/>
            </a:endParaRPr>
          </a:p>
          <a:p>
            <a:r>
              <a:rPr kumimoji="1" lang="ja-JP" altLang="en-US" dirty="0">
                <a:solidFill>
                  <a:schemeClr val="bg1"/>
                </a:solidFill>
              </a:rPr>
              <a:t>早稲田リーガルコモンズ法律事務所　代表パートナー</a:t>
            </a:r>
            <a:endParaRPr kumimoji="1" lang="en-US" altLang="ja-JP" dirty="0">
              <a:solidFill>
                <a:schemeClr val="bg1"/>
              </a:solidFill>
            </a:endParaRPr>
          </a:p>
          <a:p>
            <a:r>
              <a:rPr kumimoji="1" lang="en-US" altLang="ja-JP" dirty="0">
                <a:solidFill>
                  <a:schemeClr val="bg1"/>
                </a:solidFill>
              </a:rPr>
              <a:t>1999</a:t>
            </a:r>
            <a:r>
              <a:rPr kumimoji="1" lang="ja-JP" altLang="en-US" dirty="0">
                <a:solidFill>
                  <a:schemeClr val="bg1"/>
                </a:solidFill>
              </a:rPr>
              <a:t>年早稲田大学法学部卒</a:t>
            </a:r>
            <a:endParaRPr kumimoji="1" lang="en-US" altLang="ja-JP" dirty="0">
              <a:solidFill>
                <a:schemeClr val="bg1"/>
              </a:solidFill>
            </a:endParaRPr>
          </a:p>
          <a:p>
            <a:r>
              <a:rPr kumimoji="1" lang="en-US" altLang="ja-JP" dirty="0">
                <a:solidFill>
                  <a:schemeClr val="bg1"/>
                </a:solidFill>
              </a:rPr>
              <a:t>2007</a:t>
            </a:r>
            <a:r>
              <a:rPr kumimoji="1" lang="ja-JP" altLang="en-US" dirty="0">
                <a:solidFill>
                  <a:schemeClr val="bg1"/>
                </a:solidFill>
              </a:rPr>
              <a:t>年早稲田大学法科大学院卒</a:t>
            </a:r>
            <a:endParaRPr kumimoji="1" lang="en-US" altLang="ja-JP" dirty="0">
              <a:solidFill>
                <a:schemeClr val="bg1"/>
              </a:solidFill>
            </a:endParaRPr>
          </a:p>
          <a:p>
            <a:r>
              <a:rPr kumimoji="1" lang="en-US" altLang="ja-JP" dirty="0">
                <a:solidFill>
                  <a:schemeClr val="bg1"/>
                </a:solidFill>
              </a:rPr>
              <a:t>2008</a:t>
            </a:r>
            <a:r>
              <a:rPr kumimoji="1" lang="ja-JP" altLang="en-US" dirty="0">
                <a:solidFill>
                  <a:schemeClr val="bg1"/>
                </a:solidFill>
              </a:rPr>
              <a:t>年東京弁護士会登録</a:t>
            </a:r>
            <a:endParaRPr kumimoji="1" lang="en-US" altLang="ja-JP" dirty="0">
              <a:solidFill>
                <a:schemeClr val="bg1"/>
              </a:solidFill>
            </a:endParaRPr>
          </a:p>
        </p:txBody>
      </p:sp>
      <p:pic>
        <p:nvPicPr>
          <p:cNvPr id="6" name="図 5">
            <a:extLst>
              <a:ext uri="{FF2B5EF4-FFF2-40B4-BE49-F238E27FC236}">
                <a16:creationId xmlns:a16="http://schemas.microsoft.com/office/drawing/2014/main" id="{BFAC03D9-C623-43D5-AD51-780B5D75C600}"/>
              </a:ext>
            </a:extLst>
          </p:cNvPr>
          <p:cNvPicPr>
            <a:picLocks noChangeAspect="1"/>
          </p:cNvPicPr>
          <p:nvPr/>
        </p:nvPicPr>
        <p:blipFill>
          <a:blip r:embed="rId2"/>
          <a:stretch>
            <a:fillRect/>
          </a:stretch>
        </p:blipFill>
        <p:spPr>
          <a:xfrm>
            <a:off x="6417575" y="1010432"/>
            <a:ext cx="1917331" cy="1917331"/>
          </a:xfrm>
          <a:prstGeom prst="rect">
            <a:avLst/>
          </a:prstGeom>
        </p:spPr>
      </p:pic>
      <p:pic>
        <p:nvPicPr>
          <p:cNvPr id="4" name="図 3">
            <a:extLst>
              <a:ext uri="{FF2B5EF4-FFF2-40B4-BE49-F238E27FC236}">
                <a16:creationId xmlns:a16="http://schemas.microsoft.com/office/drawing/2014/main" id="{8BC723F0-25B4-459B-AC15-90229DD264CC}"/>
              </a:ext>
            </a:extLst>
          </p:cNvPr>
          <p:cNvPicPr>
            <a:picLocks noChangeAspect="1"/>
          </p:cNvPicPr>
          <p:nvPr/>
        </p:nvPicPr>
        <p:blipFill>
          <a:blip r:embed="rId3"/>
          <a:stretch>
            <a:fillRect/>
          </a:stretch>
        </p:blipFill>
        <p:spPr>
          <a:xfrm>
            <a:off x="0" y="6309360"/>
            <a:ext cx="9144000" cy="548640"/>
          </a:xfrm>
          <a:prstGeom prst="rect">
            <a:avLst/>
          </a:prstGeom>
        </p:spPr>
      </p:pic>
    </p:spTree>
    <p:extLst>
      <p:ext uri="{BB962C8B-B14F-4D97-AF65-F5344CB8AC3E}">
        <p14:creationId xmlns:p14="http://schemas.microsoft.com/office/powerpoint/2010/main" val="196759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2E57A-5E30-4E91-8D80-DB4A16BF9B2E}"/>
              </a:ext>
            </a:extLst>
          </p:cNvPr>
          <p:cNvSpPr>
            <a:spLocks noGrp="1"/>
          </p:cNvSpPr>
          <p:nvPr>
            <p:ph type="ctrTitle"/>
          </p:nvPr>
        </p:nvSpPr>
        <p:spPr>
          <a:xfrm>
            <a:off x="214753" y="297643"/>
            <a:ext cx="8661828" cy="469725"/>
          </a:xfrm>
        </p:spPr>
        <p:txBody>
          <a:bodyPr>
            <a:normAutofit/>
          </a:bodyPr>
          <a:lstStyle/>
          <a:p>
            <a:r>
              <a:rPr kumimoji="1" lang="ja-JP" altLang="en-US" sz="2400" dirty="0">
                <a:solidFill>
                  <a:schemeClr val="bg1"/>
                </a:solidFill>
              </a:rPr>
              <a:t>パネラー等のご紹介</a:t>
            </a:r>
          </a:p>
        </p:txBody>
      </p:sp>
      <p:sp>
        <p:nvSpPr>
          <p:cNvPr id="3" name="字幕 2">
            <a:extLst>
              <a:ext uri="{FF2B5EF4-FFF2-40B4-BE49-F238E27FC236}">
                <a16:creationId xmlns:a16="http://schemas.microsoft.com/office/drawing/2014/main" id="{99EBAC06-3590-491C-A413-EE253CE00932}"/>
              </a:ext>
            </a:extLst>
          </p:cNvPr>
          <p:cNvSpPr>
            <a:spLocks noGrp="1"/>
          </p:cNvSpPr>
          <p:nvPr>
            <p:ph type="subTitle" idx="1"/>
          </p:nvPr>
        </p:nvSpPr>
        <p:spPr>
          <a:xfrm>
            <a:off x="214753" y="3197366"/>
            <a:ext cx="8467023" cy="3111993"/>
          </a:xfrm>
        </p:spPr>
        <p:txBody>
          <a:bodyPr>
            <a:normAutofit/>
          </a:bodyPr>
          <a:lstStyle/>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弁護士</a:t>
            </a:r>
            <a:r>
              <a:rPr kumimoji="1" lang="en-US" altLang="ja-JP" sz="1800" dirty="0">
                <a:solidFill>
                  <a:schemeClr val="bg1"/>
                </a:solidFill>
                <a:latin typeface="HGPｺﾞｼｯｸM" panose="020B0600000000000000" pitchFamily="50" charset="-128"/>
                <a:ea typeface="HGPｺﾞｼｯｸM" panose="020B0600000000000000" pitchFamily="50" charset="-128"/>
              </a:rPr>
              <a:t>9</a:t>
            </a:r>
            <a:r>
              <a:rPr kumimoji="1" lang="ja-JP" altLang="en-US" sz="1800" dirty="0">
                <a:solidFill>
                  <a:schemeClr val="bg1"/>
                </a:solidFill>
                <a:latin typeface="HGPｺﾞｼｯｸM" panose="020B0600000000000000" pitchFamily="50" charset="-128"/>
                <a:ea typeface="HGPｺﾞｼｯｸM" panose="020B0600000000000000" pitchFamily="50" charset="-128"/>
              </a:rPr>
              <a:t>年目の若手弁護士ながら、世界各地の法律に詳しい弁護士。外国人ローヤリングネットワーク（</a:t>
            </a:r>
            <a:r>
              <a:rPr kumimoji="1" lang="en-US" altLang="ja-JP" sz="1800" dirty="0">
                <a:solidFill>
                  <a:schemeClr val="bg1"/>
                </a:solidFill>
                <a:latin typeface="HGPｺﾞｼｯｸM" panose="020B0600000000000000" pitchFamily="50" charset="-128"/>
                <a:ea typeface="HGPｺﾞｼｯｸM" panose="020B0600000000000000" pitchFamily="50" charset="-128"/>
              </a:rPr>
              <a:t>LNF</a:t>
            </a:r>
            <a:r>
              <a:rPr kumimoji="1" lang="ja-JP" altLang="en-US" sz="1800" dirty="0">
                <a:solidFill>
                  <a:schemeClr val="bg1"/>
                </a:solidFill>
                <a:latin typeface="HGPｺﾞｼｯｸM" panose="020B0600000000000000" pitchFamily="50" charset="-128"/>
                <a:ea typeface="HGPｺﾞｼｯｸM" panose="020B0600000000000000" pitchFamily="50" charset="-128"/>
              </a:rPr>
              <a:t>）事務局</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外国法制研究会、関西渉外家事事件判例研究会等に参加し、研究者との研究を行う一方、県弁護士会刑事弁護センター、災害対策委員会の副委員長を務め、地方都市での一般的な弁護士業務や弁護士会活動に従事す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どのように各国の法制度を勉強し、また、日本資格の一般的な弁護士として、どこまでそれを弁護士業務に踏み込むのかを語る。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また、浜松という地方都市で弁護士業務を行っている状況の中で、地方弁護士事務所における国際的法律業務の射程や可能性、課題について論じる。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p:txBody>
      </p:sp>
      <p:sp>
        <p:nvSpPr>
          <p:cNvPr id="5" name="テキスト ボックス 4">
            <a:extLst>
              <a:ext uri="{FF2B5EF4-FFF2-40B4-BE49-F238E27FC236}">
                <a16:creationId xmlns:a16="http://schemas.microsoft.com/office/drawing/2014/main" id="{8AE3118B-6BF5-4D77-BFD7-6C567B173D4C}"/>
              </a:ext>
            </a:extLst>
          </p:cNvPr>
          <p:cNvSpPr txBox="1"/>
          <p:nvPr/>
        </p:nvSpPr>
        <p:spPr>
          <a:xfrm>
            <a:off x="2743200" y="1189681"/>
            <a:ext cx="5557900" cy="1815882"/>
          </a:xfrm>
          <a:prstGeom prst="rect">
            <a:avLst/>
          </a:prstGeom>
          <a:noFill/>
        </p:spPr>
        <p:txBody>
          <a:bodyPr wrap="square" rtlCol="0">
            <a:spAutoFit/>
          </a:bodyPr>
          <a:lstStyle/>
          <a:p>
            <a:r>
              <a:rPr kumimoji="1" lang="ja-JP" altLang="en-US" sz="2000" u="sng" dirty="0">
                <a:solidFill>
                  <a:schemeClr val="bg1"/>
                </a:solidFill>
                <a:latin typeface="+mj-ea"/>
                <a:ea typeface="+mj-ea"/>
              </a:rPr>
              <a:t>望月彬史</a:t>
            </a:r>
            <a:endParaRPr kumimoji="1" lang="en-US" altLang="ja-JP" sz="2000" u="sng" dirty="0">
              <a:solidFill>
                <a:schemeClr val="bg1"/>
              </a:solidFill>
              <a:latin typeface="+mj-ea"/>
              <a:ea typeface="+mj-ea"/>
            </a:endParaRPr>
          </a:p>
          <a:p>
            <a:endParaRPr kumimoji="1" lang="en-US" altLang="ja-JP" sz="2000" u="sng" dirty="0">
              <a:solidFill>
                <a:schemeClr val="bg1"/>
              </a:solidFill>
              <a:latin typeface="+mj-ea"/>
              <a:ea typeface="+mj-ea"/>
            </a:endParaRPr>
          </a:p>
          <a:p>
            <a:r>
              <a:rPr kumimoji="1" lang="ja-JP" altLang="en-US" dirty="0">
                <a:solidFill>
                  <a:schemeClr val="bg1"/>
                </a:solidFill>
              </a:rPr>
              <a:t>渥美利之法律事務所</a:t>
            </a:r>
            <a:endParaRPr kumimoji="1" lang="en-US" altLang="ja-JP" dirty="0">
              <a:solidFill>
                <a:schemeClr val="bg1"/>
              </a:solidFill>
            </a:endParaRPr>
          </a:p>
          <a:p>
            <a:r>
              <a:rPr kumimoji="1" lang="ja-JP" altLang="en-US" dirty="0">
                <a:solidFill>
                  <a:schemeClr val="bg1"/>
                </a:solidFill>
              </a:rPr>
              <a:t>２００８年名古屋大学法科大学院卒</a:t>
            </a:r>
            <a:endParaRPr kumimoji="1" lang="en-US" altLang="ja-JP" dirty="0">
              <a:solidFill>
                <a:schemeClr val="bg1"/>
              </a:solidFill>
            </a:endParaRPr>
          </a:p>
          <a:p>
            <a:r>
              <a:rPr kumimoji="1" lang="ja-JP" altLang="en-US" dirty="0">
                <a:solidFill>
                  <a:schemeClr val="bg1"/>
                </a:solidFill>
              </a:rPr>
              <a:t>２０１０年（静岡県）弁護士会浜松支部登録</a:t>
            </a:r>
            <a:endParaRPr kumimoji="1" lang="en-US" altLang="ja-JP" dirty="0">
              <a:solidFill>
                <a:schemeClr val="bg1"/>
              </a:solidFill>
            </a:endParaRPr>
          </a:p>
          <a:p>
            <a:endParaRPr kumimoji="1" lang="en-US" altLang="ja-JP" dirty="0">
              <a:solidFill>
                <a:schemeClr val="bg1"/>
              </a:solidFill>
            </a:endParaRPr>
          </a:p>
        </p:txBody>
      </p:sp>
      <p:pic>
        <p:nvPicPr>
          <p:cNvPr id="4" name="図 3">
            <a:extLst>
              <a:ext uri="{FF2B5EF4-FFF2-40B4-BE49-F238E27FC236}">
                <a16:creationId xmlns:a16="http://schemas.microsoft.com/office/drawing/2014/main" id="{466E3223-C7E2-435F-B7EF-85604583E354}"/>
              </a:ext>
            </a:extLst>
          </p:cNvPr>
          <p:cNvPicPr>
            <a:picLocks noChangeAspect="1"/>
          </p:cNvPicPr>
          <p:nvPr/>
        </p:nvPicPr>
        <p:blipFill>
          <a:blip r:embed="rId2"/>
          <a:stretch>
            <a:fillRect/>
          </a:stretch>
        </p:blipFill>
        <p:spPr>
          <a:xfrm>
            <a:off x="802706" y="913955"/>
            <a:ext cx="1568706" cy="2091608"/>
          </a:xfrm>
          <a:prstGeom prst="rect">
            <a:avLst/>
          </a:prstGeom>
        </p:spPr>
      </p:pic>
      <p:pic>
        <p:nvPicPr>
          <p:cNvPr id="6" name="図 5">
            <a:extLst>
              <a:ext uri="{FF2B5EF4-FFF2-40B4-BE49-F238E27FC236}">
                <a16:creationId xmlns:a16="http://schemas.microsoft.com/office/drawing/2014/main" id="{C844A96C-D8F6-4169-BEFF-EF661C6E44F6}"/>
              </a:ext>
            </a:extLst>
          </p:cNvPr>
          <p:cNvPicPr>
            <a:picLocks noChangeAspect="1"/>
          </p:cNvPicPr>
          <p:nvPr/>
        </p:nvPicPr>
        <p:blipFill>
          <a:blip r:embed="rId3"/>
          <a:stretch>
            <a:fillRect/>
          </a:stretch>
        </p:blipFill>
        <p:spPr>
          <a:xfrm>
            <a:off x="0" y="6309360"/>
            <a:ext cx="9144000" cy="548640"/>
          </a:xfrm>
          <a:prstGeom prst="rect">
            <a:avLst/>
          </a:prstGeom>
        </p:spPr>
      </p:pic>
    </p:spTree>
    <p:extLst>
      <p:ext uri="{BB962C8B-B14F-4D97-AF65-F5344CB8AC3E}">
        <p14:creationId xmlns:p14="http://schemas.microsoft.com/office/powerpoint/2010/main" val="306611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2E57A-5E30-4E91-8D80-DB4A16BF9B2E}"/>
              </a:ext>
            </a:extLst>
          </p:cNvPr>
          <p:cNvSpPr>
            <a:spLocks noGrp="1"/>
          </p:cNvSpPr>
          <p:nvPr>
            <p:ph type="ctrTitle"/>
          </p:nvPr>
        </p:nvSpPr>
        <p:spPr>
          <a:xfrm>
            <a:off x="214753" y="341644"/>
            <a:ext cx="8661828" cy="468160"/>
          </a:xfrm>
        </p:spPr>
        <p:txBody>
          <a:bodyPr>
            <a:normAutofit/>
          </a:bodyPr>
          <a:lstStyle/>
          <a:p>
            <a:r>
              <a:rPr kumimoji="1" lang="ja-JP" altLang="en-US" sz="2400" dirty="0">
                <a:solidFill>
                  <a:schemeClr val="bg1"/>
                </a:solidFill>
              </a:rPr>
              <a:t>パネラー等のご紹介</a:t>
            </a:r>
          </a:p>
        </p:txBody>
      </p:sp>
      <p:sp>
        <p:nvSpPr>
          <p:cNvPr id="3" name="字幕 2">
            <a:extLst>
              <a:ext uri="{FF2B5EF4-FFF2-40B4-BE49-F238E27FC236}">
                <a16:creationId xmlns:a16="http://schemas.microsoft.com/office/drawing/2014/main" id="{99EBAC06-3590-491C-A413-EE253CE00932}"/>
              </a:ext>
            </a:extLst>
          </p:cNvPr>
          <p:cNvSpPr>
            <a:spLocks noGrp="1"/>
          </p:cNvSpPr>
          <p:nvPr>
            <p:ph type="subTitle" idx="1"/>
          </p:nvPr>
        </p:nvSpPr>
        <p:spPr>
          <a:xfrm>
            <a:off x="214753" y="3230545"/>
            <a:ext cx="8497168" cy="3099916"/>
          </a:xfrm>
        </p:spPr>
        <p:txBody>
          <a:bodyPr>
            <a:normAutofit/>
          </a:bodyPr>
          <a:lstStyle/>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第</a:t>
            </a:r>
            <a:r>
              <a:rPr kumimoji="1" lang="en-US" altLang="ja-JP" sz="1800" dirty="0">
                <a:solidFill>
                  <a:schemeClr val="bg1"/>
                </a:solidFill>
                <a:latin typeface="HGPｺﾞｼｯｸM" panose="020B0600000000000000" pitchFamily="50" charset="-128"/>
                <a:ea typeface="HGPｺﾞｼｯｸM" panose="020B0600000000000000" pitchFamily="50" charset="-128"/>
              </a:rPr>
              <a:t>2</a:t>
            </a:r>
            <a:r>
              <a:rPr kumimoji="1" lang="ja-JP" altLang="en-US" sz="1800" dirty="0">
                <a:solidFill>
                  <a:schemeClr val="bg1"/>
                </a:solidFill>
                <a:latin typeface="HGPｺﾞｼｯｸM" panose="020B0600000000000000" pitchFamily="50" charset="-128"/>
                <a:ea typeface="HGPｺﾞｼｯｸM" panose="020B0600000000000000" pitchFamily="50" charset="-128"/>
              </a:rPr>
              <a:t>部のパネルディスカッションの司会を務める。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日本の弁護士が「小さなムラ」の中で埋もれていき、世の中の役に立たなくなってしまうのではないか、法曹の裾野が狭くなってしまうのではないか、という点に強い危機感を抱いており、このシンポも、そういった危機感から、若い弁護士や学生に、より広い視野で活躍して欲しいと考えて企画。</a:t>
            </a:r>
          </a:p>
          <a:p>
            <a:pPr marL="342900" indent="-342900" algn="l">
              <a:buFont typeface="Arial" panose="020B0604020202020204" pitchFamily="34" charset="0"/>
              <a:buChar char="•"/>
            </a:pPr>
            <a:r>
              <a:rPr kumimoji="1" lang="ja-JP" altLang="en-US" sz="1800" dirty="0">
                <a:solidFill>
                  <a:schemeClr val="bg1"/>
                </a:solidFill>
                <a:latin typeface="HGPｺﾞｼｯｸM" panose="020B0600000000000000" pitchFamily="50" charset="-128"/>
                <a:ea typeface="HGPｺﾞｼｯｸM" panose="020B0600000000000000" pitchFamily="50" charset="-128"/>
              </a:rPr>
              <a:t>自身は、同志社大学・京都大学・神戸大学で教鞭を執りながらも、米国と中国での留学・勤務経験を生かし、帰国後は一貫して国際的な法律業務に従事。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a:p>
            <a:pPr marL="342900" indent="-342900" algn="l">
              <a:buFont typeface="Arial" panose="020B0604020202020204" pitchFamily="34" charset="0"/>
              <a:buChar char="•"/>
            </a:pPr>
            <a:r>
              <a:rPr kumimoji="1" lang="en-US" altLang="ja-JP" sz="1800" dirty="0">
                <a:solidFill>
                  <a:schemeClr val="bg1"/>
                </a:solidFill>
                <a:latin typeface="HGPｺﾞｼｯｸM" panose="020B0600000000000000" pitchFamily="50" charset="-128"/>
                <a:ea typeface="HGPｺﾞｼｯｸM" panose="020B0600000000000000" pitchFamily="50" charset="-128"/>
              </a:rPr>
              <a:t>2017</a:t>
            </a:r>
            <a:r>
              <a:rPr kumimoji="1" lang="ja-JP" altLang="en-US" sz="1800" dirty="0">
                <a:solidFill>
                  <a:schemeClr val="bg1"/>
                </a:solidFill>
                <a:latin typeface="HGPｺﾞｼｯｸM" panose="020B0600000000000000" pitchFamily="50" charset="-128"/>
                <a:ea typeface="HGPｺﾞｼｯｸM" panose="020B0600000000000000" pitchFamily="50" charset="-128"/>
              </a:rPr>
              <a:t>年弁護士法人創知法律事務所を設立。大阪のほか、東京・札幌にもオフィスを構えて活動。各種各様のクライアントの要望を肌で感じる。</a:t>
            </a:r>
            <a:endParaRPr kumimoji="1" lang="en-US" altLang="ja-JP" sz="1800" dirty="0">
              <a:solidFill>
                <a:schemeClr val="bg1"/>
              </a:solidFill>
              <a:latin typeface="HGPｺﾞｼｯｸM" panose="020B0600000000000000" pitchFamily="50" charset="-128"/>
              <a:ea typeface="HGPｺﾞｼｯｸM" panose="020B0600000000000000" pitchFamily="50" charset="-128"/>
            </a:endParaRPr>
          </a:p>
        </p:txBody>
      </p:sp>
      <p:sp>
        <p:nvSpPr>
          <p:cNvPr id="5" name="テキスト ボックス 4">
            <a:extLst>
              <a:ext uri="{FF2B5EF4-FFF2-40B4-BE49-F238E27FC236}">
                <a16:creationId xmlns:a16="http://schemas.microsoft.com/office/drawing/2014/main" id="{8AE3118B-6BF5-4D77-BFD7-6C567B173D4C}"/>
              </a:ext>
            </a:extLst>
          </p:cNvPr>
          <p:cNvSpPr txBox="1"/>
          <p:nvPr/>
        </p:nvSpPr>
        <p:spPr>
          <a:xfrm>
            <a:off x="782610" y="1087268"/>
            <a:ext cx="5557901" cy="1815882"/>
          </a:xfrm>
          <a:prstGeom prst="rect">
            <a:avLst/>
          </a:prstGeom>
          <a:noFill/>
        </p:spPr>
        <p:txBody>
          <a:bodyPr wrap="square" rtlCol="0">
            <a:spAutoFit/>
          </a:bodyPr>
          <a:lstStyle/>
          <a:p>
            <a:r>
              <a:rPr kumimoji="1" lang="ja-JP" altLang="en-US" sz="2000" dirty="0">
                <a:solidFill>
                  <a:schemeClr val="bg1"/>
                </a:solidFill>
                <a:latin typeface="+mj-ea"/>
                <a:ea typeface="+mj-ea"/>
              </a:rPr>
              <a:t>　　</a:t>
            </a:r>
            <a:r>
              <a:rPr kumimoji="1" lang="ja-JP" altLang="en-US" sz="2000" u="sng" dirty="0">
                <a:solidFill>
                  <a:schemeClr val="bg1"/>
                </a:solidFill>
                <a:latin typeface="+mj-ea"/>
                <a:ea typeface="+mj-ea"/>
              </a:rPr>
              <a:t>藤本一郎</a:t>
            </a:r>
            <a:endParaRPr kumimoji="1" lang="en-US" altLang="ja-JP" sz="2000" u="sng" dirty="0">
              <a:solidFill>
                <a:schemeClr val="bg1"/>
              </a:solidFill>
              <a:latin typeface="+mj-ea"/>
              <a:ea typeface="+mj-ea"/>
            </a:endParaRPr>
          </a:p>
          <a:p>
            <a:endParaRPr kumimoji="1" lang="en-US" altLang="ja-JP" sz="2000" u="sng" dirty="0">
              <a:solidFill>
                <a:schemeClr val="bg1"/>
              </a:solidFill>
              <a:latin typeface="+mj-ea"/>
              <a:ea typeface="+mj-ea"/>
            </a:endParaRPr>
          </a:p>
          <a:p>
            <a:r>
              <a:rPr kumimoji="1" lang="ja-JP" altLang="en-US" dirty="0">
                <a:solidFill>
                  <a:schemeClr val="bg1"/>
                </a:solidFill>
              </a:rPr>
              <a:t>弁護士法人創知法律事務所　代表社員弁護士</a:t>
            </a:r>
            <a:endParaRPr kumimoji="1" lang="en-US" altLang="ja-JP" dirty="0">
              <a:solidFill>
                <a:schemeClr val="bg1"/>
              </a:solidFill>
            </a:endParaRPr>
          </a:p>
          <a:p>
            <a:r>
              <a:rPr kumimoji="1" lang="en-US" altLang="ja-JP" dirty="0">
                <a:solidFill>
                  <a:schemeClr val="bg1"/>
                </a:solidFill>
              </a:rPr>
              <a:t>2000</a:t>
            </a:r>
            <a:r>
              <a:rPr kumimoji="1" lang="ja-JP" altLang="en-US" dirty="0">
                <a:solidFill>
                  <a:schemeClr val="bg1"/>
                </a:solidFill>
              </a:rPr>
              <a:t>年京都大学法学部卒</a:t>
            </a:r>
            <a:endParaRPr kumimoji="1" lang="en-US" altLang="ja-JP" dirty="0">
              <a:solidFill>
                <a:schemeClr val="bg1"/>
              </a:solidFill>
            </a:endParaRPr>
          </a:p>
          <a:p>
            <a:r>
              <a:rPr kumimoji="1" lang="en-US" altLang="ja-JP" dirty="0">
                <a:solidFill>
                  <a:schemeClr val="bg1"/>
                </a:solidFill>
              </a:rPr>
              <a:t>2001</a:t>
            </a:r>
            <a:r>
              <a:rPr kumimoji="1" lang="ja-JP" altLang="en-US" dirty="0">
                <a:solidFill>
                  <a:schemeClr val="bg1"/>
                </a:solidFill>
              </a:rPr>
              <a:t>年大阪弁護士会登録</a:t>
            </a:r>
            <a:endParaRPr kumimoji="1" lang="en-US" altLang="ja-JP" dirty="0">
              <a:solidFill>
                <a:schemeClr val="bg1"/>
              </a:solidFill>
            </a:endParaRPr>
          </a:p>
          <a:p>
            <a:r>
              <a:rPr kumimoji="1" lang="en-US" altLang="ja-JP" dirty="0">
                <a:solidFill>
                  <a:schemeClr val="bg1"/>
                </a:solidFill>
              </a:rPr>
              <a:t>2006</a:t>
            </a:r>
            <a:r>
              <a:rPr kumimoji="1" lang="ja-JP" altLang="en-US" dirty="0">
                <a:solidFill>
                  <a:schemeClr val="bg1"/>
                </a:solidFill>
              </a:rPr>
              <a:t>年</a:t>
            </a:r>
            <a:r>
              <a:rPr kumimoji="1" lang="en-US" altLang="ja-JP" dirty="0">
                <a:solidFill>
                  <a:schemeClr val="bg1"/>
                </a:solidFill>
              </a:rPr>
              <a:t>UCLA</a:t>
            </a:r>
            <a:r>
              <a:rPr kumimoji="1" lang="ja-JP" altLang="en-US" dirty="0">
                <a:solidFill>
                  <a:schemeClr val="bg1"/>
                </a:solidFill>
              </a:rPr>
              <a:t>法科大学院修士課程修了</a:t>
            </a:r>
            <a:endParaRPr kumimoji="1" lang="en-US" altLang="ja-JP" dirty="0">
              <a:solidFill>
                <a:schemeClr val="bg1"/>
              </a:solidFill>
            </a:endParaRPr>
          </a:p>
        </p:txBody>
      </p:sp>
      <p:pic>
        <p:nvPicPr>
          <p:cNvPr id="4" name="図 3">
            <a:extLst>
              <a:ext uri="{FF2B5EF4-FFF2-40B4-BE49-F238E27FC236}">
                <a16:creationId xmlns:a16="http://schemas.microsoft.com/office/drawing/2014/main" id="{D6EA1751-27E3-4F6F-B1FF-D32D2945B0BF}"/>
              </a:ext>
            </a:extLst>
          </p:cNvPr>
          <p:cNvPicPr>
            <a:picLocks noChangeAspect="1"/>
          </p:cNvPicPr>
          <p:nvPr/>
        </p:nvPicPr>
        <p:blipFill>
          <a:blip r:embed="rId2"/>
          <a:stretch>
            <a:fillRect/>
          </a:stretch>
        </p:blipFill>
        <p:spPr>
          <a:xfrm>
            <a:off x="6340511" y="1008912"/>
            <a:ext cx="1972594" cy="1972594"/>
          </a:xfrm>
          <a:prstGeom prst="rect">
            <a:avLst/>
          </a:prstGeom>
        </p:spPr>
      </p:pic>
      <p:pic>
        <p:nvPicPr>
          <p:cNvPr id="6" name="図 5">
            <a:extLst>
              <a:ext uri="{FF2B5EF4-FFF2-40B4-BE49-F238E27FC236}">
                <a16:creationId xmlns:a16="http://schemas.microsoft.com/office/drawing/2014/main" id="{6640B04E-C7C2-4F14-A033-342626A66D5E}"/>
              </a:ext>
            </a:extLst>
          </p:cNvPr>
          <p:cNvPicPr>
            <a:picLocks noChangeAspect="1"/>
          </p:cNvPicPr>
          <p:nvPr/>
        </p:nvPicPr>
        <p:blipFill>
          <a:blip r:embed="rId3"/>
          <a:stretch>
            <a:fillRect/>
          </a:stretch>
        </p:blipFill>
        <p:spPr>
          <a:xfrm>
            <a:off x="0" y="6408300"/>
            <a:ext cx="9144000" cy="548640"/>
          </a:xfrm>
          <a:prstGeom prst="rect">
            <a:avLst/>
          </a:prstGeom>
        </p:spPr>
      </p:pic>
    </p:spTree>
    <p:extLst>
      <p:ext uri="{BB962C8B-B14F-4D97-AF65-F5344CB8AC3E}">
        <p14:creationId xmlns:p14="http://schemas.microsoft.com/office/powerpoint/2010/main" val="219721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25159"/>
      </a:dk2>
      <a:lt2>
        <a:srgbClr val="E2E8E7"/>
      </a:lt2>
      <a:accent1>
        <a:srgbClr val="E72955"/>
      </a:accent1>
      <a:accent2>
        <a:srgbClr val="D53A17"/>
      </a:accent2>
      <a:accent3>
        <a:srgbClr val="E79B29"/>
      </a:accent3>
      <a:accent4>
        <a:srgbClr val="D1D517"/>
      </a:accent4>
      <a:accent5>
        <a:srgbClr val="94E729"/>
      </a:accent5>
      <a:accent6>
        <a:srgbClr val="33D517"/>
      </a:accent6>
      <a:hlink>
        <a:srgbClr val="267261"/>
      </a:hlink>
      <a:folHlink>
        <a:srgbClr val="4C4C4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パーセル">
  <a:themeElements>
    <a:clrScheme name="パーセル">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パーセル">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TM10001105[[fn=トリミング]]</Template>
  <TotalTime>1990</TotalTime>
  <Words>971</Words>
  <Application>Microsoft Office PowerPoint</Application>
  <PresentationFormat>画面に合わせる (4:3)</PresentationFormat>
  <Paragraphs>76</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7</vt:i4>
      </vt:variant>
    </vt:vector>
  </HeadingPairs>
  <TitlesOfParts>
    <vt:vector size="17" baseType="lpstr">
      <vt:lpstr>HGPｺﾞｼｯｸM</vt:lpstr>
      <vt:lpstr>HG教科書体</vt:lpstr>
      <vt:lpstr>ＭＳ Ｐゴシック</vt:lpstr>
      <vt:lpstr>游ゴシック</vt:lpstr>
      <vt:lpstr>Arial</vt:lpstr>
      <vt:lpstr>Calisto MT</vt:lpstr>
      <vt:lpstr>Gill Sans MT</vt:lpstr>
      <vt:lpstr>Wingdings 2</vt:lpstr>
      <vt:lpstr>SlateVTI</vt:lpstr>
      <vt:lpstr>パーセル</vt:lpstr>
      <vt:lpstr>祝 日弁連業務改革シンポ開催＠同志社大学  その直後の企画（9/7 Sat 18:00～） 若手弁護士・法科大学院学生向けシンポジウム 「弁護士の国際化の中で勝ち抜くには？」</vt:lpstr>
      <vt:lpstr>君といる法曹の未来のために、僕らは、本気かつ率直に 語り合いたいんだ。</vt:lpstr>
      <vt:lpstr>参加申込書 （この申込書記載情報を適宜FAX・E-mail・Twitterで下さい）</vt:lpstr>
      <vt:lpstr>パネラー等のご紹介</vt:lpstr>
      <vt:lpstr>パネラー等のご紹介</vt:lpstr>
      <vt:lpstr>パネラー等のご紹介</vt:lpstr>
      <vt:lpstr>パネラー等のご紹介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祝 日弁連業務改革シンポ開催＠同志社大学  その直後の企画（9/7 Sat 18:00～） 若手弁護士・法科大学院学生向けシンポジウム 「弁護士の国際化の中で勝ち抜くには？」</dc:title>
  <dc:creator>Creativity &amp; Insight LPC</dc:creator>
  <cp:lastModifiedBy>Creativity &amp; Insight LPC</cp:lastModifiedBy>
  <cp:revision>37</cp:revision>
  <cp:lastPrinted>2019-07-13T03:50:36Z</cp:lastPrinted>
  <dcterms:created xsi:type="dcterms:W3CDTF">2019-07-05T06:36:36Z</dcterms:created>
  <dcterms:modified xsi:type="dcterms:W3CDTF">2019-07-14T07:02:51Z</dcterms:modified>
</cp:coreProperties>
</file>